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0" r:id="rId4"/>
    <p:sldId id="258"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64" d="100"/>
          <a:sy n="64" d="100"/>
        </p:scale>
        <p:origin x="9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E99B3CD-2B04-48DB-BD84-593F5496DD5B}" type="datetimeFigureOut">
              <a:rPr lang="en-US" smtClean="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1870944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99B3CD-2B04-48DB-BD84-593F5496DD5B}" type="datetimeFigureOut">
              <a:rPr lang="en-US" smtClean="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376646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99B3CD-2B04-48DB-BD84-593F5496DD5B}" type="datetimeFigureOut">
              <a:rPr lang="en-US" smtClean="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184790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99B3CD-2B04-48DB-BD84-593F5496DD5B}" type="datetimeFigureOut">
              <a:rPr lang="en-US" smtClean="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3567241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99B3CD-2B04-48DB-BD84-593F5496DD5B}" type="datetimeFigureOut">
              <a:rPr lang="en-US" smtClean="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3571114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E99B3CD-2B04-48DB-BD84-593F5496DD5B}" type="datetimeFigureOut">
              <a:rPr lang="en-US" smtClean="0"/>
              <a:t>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2012083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E99B3CD-2B04-48DB-BD84-593F5496DD5B}" type="datetimeFigureOut">
              <a:rPr lang="en-US" smtClean="0"/>
              <a:t>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3641984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E99B3CD-2B04-48DB-BD84-593F5496DD5B}" type="datetimeFigureOut">
              <a:rPr lang="en-US" smtClean="0"/>
              <a:t>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1552047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99B3CD-2B04-48DB-BD84-593F5496DD5B}" type="datetimeFigureOut">
              <a:rPr lang="en-US" smtClean="0"/>
              <a:t>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1933015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99B3CD-2B04-48DB-BD84-593F5496DD5B}" type="datetimeFigureOut">
              <a:rPr lang="en-US" smtClean="0"/>
              <a:t>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2240008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99B3CD-2B04-48DB-BD84-593F5496DD5B}" type="datetimeFigureOut">
              <a:rPr lang="en-US" smtClean="0"/>
              <a:t>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3229214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99B3CD-2B04-48DB-BD84-593F5496DD5B}" type="datetimeFigureOut">
              <a:rPr lang="en-US" smtClean="0"/>
              <a:t>2/14/2021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8ADAEF-0CF0-44CE-80C8-416C30F78CBC}" type="slidenum">
              <a:rPr lang="en-US" smtClean="0"/>
              <a:t>‹#›</a:t>
            </a:fld>
            <a:endParaRPr lang="en-US"/>
          </a:p>
        </p:txBody>
      </p:sp>
    </p:spTree>
    <p:extLst>
      <p:ext uri="{BB962C8B-B14F-4D97-AF65-F5344CB8AC3E}">
        <p14:creationId xmlns:p14="http://schemas.microsoft.com/office/powerpoint/2010/main" val="801213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B4BD5-3132-4CC0-8795-BA962CB2228D}"/>
              </a:ext>
            </a:extLst>
          </p:cNvPr>
          <p:cNvSpPr>
            <a:spLocks noGrp="1"/>
          </p:cNvSpPr>
          <p:nvPr>
            <p:ph type="title"/>
          </p:nvPr>
        </p:nvSpPr>
        <p:spPr/>
        <p:txBody>
          <a:bodyPr>
            <a:normAutofit/>
          </a:bodyPr>
          <a:lstStyle/>
          <a:p>
            <a:pPr algn="ctr"/>
            <a:r>
              <a:rPr lang="en-US" sz="6000" b="1" dirty="0"/>
              <a:t>1 Corinthians 16:13-14</a:t>
            </a:r>
          </a:p>
        </p:txBody>
      </p:sp>
      <p:sp>
        <p:nvSpPr>
          <p:cNvPr id="3" name="Content Placeholder 2">
            <a:extLst>
              <a:ext uri="{FF2B5EF4-FFF2-40B4-BE49-F238E27FC236}">
                <a16:creationId xmlns:a16="http://schemas.microsoft.com/office/drawing/2014/main" id="{B6D71916-9677-47E0-B4A2-0120C2071BFB}"/>
              </a:ext>
            </a:extLst>
          </p:cNvPr>
          <p:cNvSpPr>
            <a:spLocks noGrp="1"/>
          </p:cNvSpPr>
          <p:nvPr>
            <p:ph idx="1"/>
          </p:nvPr>
        </p:nvSpPr>
        <p:spPr/>
        <p:txBody>
          <a:bodyPr/>
          <a:lstStyle/>
          <a:p>
            <a:pPr marL="0" indent="0">
              <a:buNone/>
            </a:pPr>
            <a:r>
              <a:rPr lang="en-US" sz="4000" b="1" dirty="0">
                <a:effectLst/>
                <a:latin typeface="Calibri" panose="020F0502020204030204" pitchFamily="34" charset="0"/>
                <a:ea typeface="Calibri" panose="020F0502020204030204" pitchFamily="34" charset="0"/>
                <a:cs typeface="Times New Roman" panose="02020603050405020304" pitchFamily="18" charset="0"/>
              </a:rPr>
              <a:t>13</a:t>
            </a:r>
            <a:r>
              <a:rPr lang="en-US" sz="4000" dirty="0">
                <a:effectLst/>
                <a:latin typeface="Calibri" panose="020F0502020204030204" pitchFamily="34" charset="0"/>
                <a:ea typeface="Calibri" panose="020F0502020204030204" pitchFamily="34" charset="0"/>
                <a:cs typeface="Times New Roman" panose="02020603050405020304" pitchFamily="18" charset="0"/>
              </a:rPr>
              <a:t> Watch ye, stand fast in the faith, quit you like men, be strong. </a:t>
            </a:r>
            <a:r>
              <a:rPr lang="en-US" sz="4000" b="1" dirty="0">
                <a:effectLst/>
                <a:latin typeface="Calibri" panose="020F0502020204030204" pitchFamily="34" charset="0"/>
                <a:ea typeface="Calibri" panose="020F0502020204030204" pitchFamily="34" charset="0"/>
                <a:cs typeface="Times New Roman" panose="02020603050405020304" pitchFamily="18" charset="0"/>
              </a:rPr>
              <a:t>14</a:t>
            </a:r>
            <a:r>
              <a:rPr lang="en-US" sz="4000" dirty="0">
                <a:effectLst/>
                <a:latin typeface="Calibri" panose="020F0502020204030204" pitchFamily="34" charset="0"/>
                <a:ea typeface="Calibri" panose="020F0502020204030204" pitchFamily="34" charset="0"/>
                <a:cs typeface="Times New Roman" panose="02020603050405020304" pitchFamily="18" charset="0"/>
              </a:rPr>
              <a:t> Let all your things be done with charity.</a:t>
            </a:r>
          </a:p>
          <a:p>
            <a:pPr marL="0" indent="0">
              <a:buNone/>
            </a:pPr>
            <a:endParaRPr lang="en-US" dirty="0"/>
          </a:p>
        </p:txBody>
      </p:sp>
    </p:spTree>
    <p:extLst>
      <p:ext uri="{BB962C8B-B14F-4D97-AF65-F5344CB8AC3E}">
        <p14:creationId xmlns:p14="http://schemas.microsoft.com/office/powerpoint/2010/main" val="668382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6096000" y="2793451"/>
            <a:ext cx="6091311" cy="1297115"/>
          </a:xfrm>
        </p:spPr>
        <p:txBody>
          <a:bodyPr anchor="t">
            <a:normAutofit fontScale="90000"/>
          </a:bodyPr>
          <a:lstStyle/>
          <a:p>
            <a:pPr marL="0" marR="0" algn="l">
              <a:spcBef>
                <a:spcPts val="0"/>
              </a:spcBef>
              <a:spcAft>
                <a:spcPts val="800"/>
              </a:spcAft>
            </a:pPr>
            <a:r>
              <a:rPr lang="en-US"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 </a:t>
            </a:r>
            <a:br>
              <a:rPr lang="en-US"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COURAGEOUS     </a:t>
            </a:r>
            <a:br>
              <a:rPr lang="en-US"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CHURCH</a:t>
            </a:r>
            <a:br>
              <a:rPr lang="en-US" sz="3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endParaRPr lang="en-US" sz="3400" dirty="0">
              <a:solidFill>
                <a:srgbClr val="000000"/>
              </a:solidFill>
            </a:endParaRPr>
          </a:p>
        </p:txBody>
      </p:sp>
      <p:sp>
        <p:nvSpPr>
          <p:cNvPr id="3" name="Subtitle 2"/>
          <p:cNvSpPr>
            <a:spLocks noGrp="1"/>
          </p:cNvSpPr>
          <p:nvPr>
            <p:ph type="subTitle" idx="1"/>
          </p:nvPr>
        </p:nvSpPr>
        <p:spPr>
          <a:xfrm>
            <a:off x="6551240" y="1714501"/>
            <a:ext cx="4805691" cy="838831"/>
          </a:xfrm>
        </p:spPr>
        <p:txBody>
          <a:bodyPr anchor="b">
            <a:normAutofit/>
          </a:bodyPr>
          <a:lstStyle/>
          <a:p>
            <a:pPr algn="l"/>
            <a:r>
              <a:rPr lang="en-US" sz="3600" b="1"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1 Corinthians 16:13-14</a:t>
            </a:r>
            <a:endParaRPr lang="en-US" sz="3600" dirty="0">
              <a:solidFill>
                <a:schemeClr val="accent1">
                  <a:lumMod val="60000"/>
                  <a:lumOff val="40000"/>
                </a:schemeClr>
              </a:solidFill>
            </a:endParaRPr>
          </a:p>
        </p:txBody>
      </p:sp>
      <p:sp>
        <p:nvSpPr>
          <p:cNvPr id="75"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6" name="Picture 2" descr="Image result for free animated gifs courage">
            <a:extLst>
              <a:ext uri="{FF2B5EF4-FFF2-40B4-BE49-F238E27FC236}">
                <a16:creationId xmlns:a16="http://schemas.microsoft.com/office/drawing/2014/main" id="{CFC6A2BA-C049-4F97-AD5D-9B4777409CCC}"/>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tretch>
            <a:fillRect/>
          </a:stretch>
        </p:blipFill>
        <p:spPr bwMode="auto">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F3F07DA2-752B-4454-A690-02F6F32D78A1}"/>
              </a:ext>
            </a:extLst>
          </p:cNvPr>
          <p:cNvSpPr txBox="1"/>
          <p:nvPr/>
        </p:nvSpPr>
        <p:spPr>
          <a:xfrm>
            <a:off x="7587719" y="6261767"/>
            <a:ext cx="4599592" cy="584775"/>
          </a:xfrm>
          <a:prstGeom prst="rect">
            <a:avLst/>
          </a:prstGeom>
          <a:noFill/>
        </p:spPr>
        <p:txBody>
          <a:bodyPr wrap="none" rtlCol="0">
            <a:spAutoFit/>
          </a:bodyPr>
          <a:lstStyle/>
          <a:p>
            <a:r>
              <a:rPr lang="en-US" sz="3200" dirty="0"/>
              <a:t>www.randycolesimssr.com</a:t>
            </a:r>
          </a:p>
        </p:txBody>
      </p:sp>
    </p:spTree>
    <p:extLst>
      <p:ext uri="{BB962C8B-B14F-4D97-AF65-F5344CB8AC3E}">
        <p14:creationId xmlns:p14="http://schemas.microsoft.com/office/powerpoint/2010/main" val="4156342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fltVal val="0"/>
                                          </p:val>
                                        </p:tav>
                                        <p:tav tm="100000">
                                          <p:val>
                                            <p:strVal val="#ppt_w"/>
                                          </p:val>
                                        </p:tav>
                                      </p:tavLst>
                                    </p:anim>
                                    <p:anim calcmode="lin" valueType="num">
                                      <p:cBhvr>
                                        <p:cTn id="8" dur="1000" fill="hold"/>
                                        <p:tgtEl>
                                          <p:spTgt spid="1026"/>
                                        </p:tgtEl>
                                        <p:attrNameLst>
                                          <p:attrName>ppt_h</p:attrName>
                                        </p:attrNameLst>
                                      </p:cBhvr>
                                      <p:tavLst>
                                        <p:tav tm="0">
                                          <p:val>
                                            <p:fltVal val="0"/>
                                          </p:val>
                                        </p:tav>
                                        <p:tav tm="100000">
                                          <p:val>
                                            <p:strVal val="#ppt_h"/>
                                          </p:val>
                                        </p:tav>
                                      </p:tavLst>
                                    </p:anim>
                                    <p:anim calcmode="lin" valueType="num">
                                      <p:cBhvr>
                                        <p:cTn id="9" dur="1000" fill="hold"/>
                                        <p:tgtEl>
                                          <p:spTgt spid="1026"/>
                                        </p:tgtEl>
                                        <p:attrNameLst>
                                          <p:attrName>style.rotation</p:attrName>
                                        </p:attrNameLst>
                                      </p:cBhvr>
                                      <p:tavLst>
                                        <p:tav tm="0">
                                          <p:val>
                                            <p:fltVal val="90"/>
                                          </p:val>
                                        </p:tav>
                                        <p:tav tm="100000">
                                          <p:val>
                                            <p:fltVal val="0"/>
                                          </p:val>
                                        </p:tav>
                                      </p:tavLst>
                                    </p:anim>
                                    <p:animEffect transition="in" filter="fade">
                                      <p:cBhvr>
                                        <p:cTn id="10" dur="10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1000" fill="hold"/>
                                        <p:tgtEl>
                                          <p:spTgt spid="2"/>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000"/>
                                        <p:tgtEl>
                                          <p:spTgt spid="10"/>
                                        </p:tgtEl>
                                      </p:cBhvr>
                                    </p:animEffect>
                                    <p:anim calcmode="lin" valueType="num">
                                      <p:cBhvr>
                                        <p:cTn id="26" dur="1000" fill="hold"/>
                                        <p:tgtEl>
                                          <p:spTgt spid="10"/>
                                        </p:tgtEl>
                                        <p:attrNameLst>
                                          <p:attrName>ppt_x</p:attrName>
                                        </p:attrNameLst>
                                      </p:cBhvr>
                                      <p:tavLst>
                                        <p:tav tm="0">
                                          <p:val>
                                            <p:strVal val="#ppt_x"/>
                                          </p:val>
                                        </p:tav>
                                        <p:tav tm="100000">
                                          <p:val>
                                            <p:strVal val="#ppt_x"/>
                                          </p:val>
                                        </p:tav>
                                      </p:tavLst>
                                    </p:anim>
                                    <p:anim calcmode="lin" valueType="num">
                                      <p:cBhvr>
                                        <p:cTn id="2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24CEF-1698-4BFF-BFFE-A724F22B94DF}"/>
              </a:ext>
            </a:extLst>
          </p:cNvPr>
          <p:cNvSpPr>
            <a:spLocks noGrp="1"/>
          </p:cNvSpPr>
          <p:nvPr>
            <p:ph type="title"/>
          </p:nvPr>
        </p:nvSpPr>
        <p:spPr/>
        <p:txBody>
          <a:bodyPr>
            <a:normAutofit fontScale="90000"/>
          </a:bodyPr>
          <a:lstStyle/>
          <a:p>
            <a:pPr algn="ctr"/>
            <a:r>
              <a:rPr lang="en-US" sz="6000" b="1" u="sng" dirty="0">
                <a:effectLst/>
                <a:latin typeface="Calibri" panose="020F0502020204030204" pitchFamily="34" charset="0"/>
                <a:ea typeface="Calibri" panose="020F0502020204030204" pitchFamily="34" charset="0"/>
                <a:cs typeface="Times New Roman" panose="02020603050405020304" pitchFamily="18" charset="0"/>
              </a:rPr>
              <a:t>INTRODUCTION</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D1ADF2D-98C5-4D29-80C9-89E19262C032}"/>
              </a:ext>
            </a:extLst>
          </p:cNvPr>
          <p:cNvSpPr>
            <a:spLocks noGrp="1"/>
          </p:cNvSpPr>
          <p:nvPr>
            <p:ph idx="1"/>
          </p:nvPr>
        </p:nvSpPr>
        <p:spPr>
          <a:xfrm>
            <a:off x="172278" y="1205948"/>
            <a:ext cx="11860696" cy="5652052"/>
          </a:xfrm>
        </p:spPr>
        <p:txBody>
          <a:bodyPr>
            <a:normAutofit fontScale="62500" lnSpcReduction="20000"/>
          </a:bodyPr>
          <a:lstStyle/>
          <a:p>
            <a:pPr marL="0" marR="0" indent="0">
              <a:lnSpc>
                <a:spcPct val="107000"/>
              </a:lnSpc>
              <a:spcBef>
                <a:spcPts val="0"/>
              </a:spcBef>
              <a:spcAft>
                <a:spcPts val="800"/>
              </a:spcAft>
              <a:buNone/>
            </a:pPr>
            <a:r>
              <a:rPr lang="en-US" sz="5800" dirty="0">
                <a:effectLst/>
                <a:latin typeface="Calibri" panose="020F0502020204030204" pitchFamily="34" charset="0"/>
                <a:ea typeface="Calibri" panose="020F0502020204030204" pitchFamily="34" charset="0"/>
                <a:cs typeface="Times New Roman" panose="02020603050405020304" pitchFamily="18" charset="0"/>
              </a:rPr>
              <a:t>In </a:t>
            </a:r>
            <a:r>
              <a:rPr lang="en-US" sz="5800" b="1" dirty="0">
                <a:effectLst/>
                <a:latin typeface="Calibri" panose="020F0502020204030204" pitchFamily="34" charset="0"/>
                <a:ea typeface="Calibri" panose="020F0502020204030204" pitchFamily="34" charset="0"/>
                <a:cs typeface="Times New Roman" panose="02020603050405020304" pitchFamily="18" charset="0"/>
              </a:rPr>
              <a:t>1 Corinthians 16</a:t>
            </a:r>
            <a:r>
              <a:rPr lang="en-US" sz="5800" dirty="0">
                <a:effectLst/>
                <a:latin typeface="Calibri" panose="020F0502020204030204" pitchFamily="34" charset="0"/>
                <a:ea typeface="Calibri" panose="020F0502020204030204" pitchFamily="34" charset="0"/>
                <a:cs typeface="Times New Roman" panose="02020603050405020304" pitchFamily="18" charset="0"/>
              </a:rPr>
              <a:t> we find Paul giving directive to God’s people based on the condition that they now find themselves in. Whether the condition is based on persecution or famine of some sort, we are not sure of, but we do know that the condition that existed at the time Paul gave specific directive and or encouragement. As we arrive at verse thirteen and fourteen, the brethren are advised to “Be on guard; stand firm in the faith; be men of courage; be strong. Do everything in love” (</a:t>
            </a:r>
            <a:r>
              <a:rPr lang="en-US" sz="5800" b="1" dirty="0">
                <a:effectLst/>
                <a:latin typeface="Calibri" panose="020F0502020204030204" pitchFamily="34" charset="0"/>
                <a:ea typeface="Calibri" panose="020F0502020204030204" pitchFamily="34" charset="0"/>
                <a:cs typeface="Times New Roman" panose="02020603050405020304" pitchFamily="18" charset="0"/>
              </a:rPr>
              <a:t>1 Corinthians 16:13-14 NIV</a:t>
            </a:r>
            <a:r>
              <a:rPr lang="en-US" sz="58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800"/>
              </a:spcAft>
            </a:pPr>
            <a:r>
              <a:rPr lang="en-US" sz="5800" b="1" u="sng" dirty="0">
                <a:effectLst/>
                <a:latin typeface="Calibri" panose="020F0502020204030204" pitchFamily="34" charset="0"/>
                <a:ea typeface="Calibri" panose="020F0502020204030204" pitchFamily="34" charset="0"/>
                <a:cs typeface="Times New Roman" panose="02020603050405020304" pitchFamily="18" charset="0"/>
              </a:rPr>
              <a:t>Courage</a:t>
            </a:r>
            <a:r>
              <a:rPr lang="en-US" sz="5800" dirty="0">
                <a:effectLst/>
                <a:latin typeface="Calibri" panose="020F0502020204030204" pitchFamily="34" charset="0"/>
                <a:ea typeface="Calibri" panose="020F0502020204030204" pitchFamily="34" charset="0"/>
                <a:cs typeface="Times New Roman" panose="02020603050405020304" pitchFamily="18" charset="0"/>
              </a:rPr>
              <a:t> – Mental or moral strength to venture, persevere, and withstand danger, fear, or difficulty.</a:t>
            </a:r>
          </a:p>
          <a:p>
            <a:pPr marL="0" indent="0">
              <a:buNone/>
            </a:pPr>
            <a:endParaRPr lang="en-US" dirty="0"/>
          </a:p>
        </p:txBody>
      </p:sp>
    </p:spTree>
    <p:extLst>
      <p:ext uri="{BB962C8B-B14F-4D97-AF65-F5344CB8AC3E}">
        <p14:creationId xmlns:p14="http://schemas.microsoft.com/office/powerpoint/2010/main" val="263035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00A14-5BC4-4405-8870-BEBBFDA01423}"/>
              </a:ext>
            </a:extLst>
          </p:cNvPr>
          <p:cNvSpPr>
            <a:spLocks noGrp="1"/>
          </p:cNvSpPr>
          <p:nvPr>
            <p:ph type="title"/>
          </p:nvPr>
        </p:nvSpPr>
        <p:spPr/>
        <p:txBody>
          <a:bodyPr>
            <a:normAutofit/>
          </a:bodyPr>
          <a:lstStyle/>
          <a:p>
            <a:pPr algn="ctr"/>
            <a:r>
              <a:rPr lang="en-US" sz="6000" b="1" u="sng" dirty="0"/>
              <a:t>COURAGE IS EXPECTED</a:t>
            </a:r>
          </a:p>
        </p:txBody>
      </p:sp>
      <p:sp>
        <p:nvSpPr>
          <p:cNvPr id="3" name="Content Placeholder 2">
            <a:extLst>
              <a:ext uri="{FF2B5EF4-FFF2-40B4-BE49-F238E27FC236}">
                <a16:creationId xmlns:a16="http://schemas.microsoft.com/office/drawing/2014/main" id="{CBD6C5C6-C4C0-4514-AF42-861CDCAB804D}"/>
              </a:ext>
            </a:extLst>
          </p:cNvPr>
          <p:cNvSpPr>
            <a:spLocks noGrp="1"/>
          </p:cNvSpPr>
          <p:nvPr>
            <p:ph idx="1"/>
          </p:nvPr>
        </p:nvSpPr>
        <p:spPr>
          <a:xfrm>
            <a:off x="172278" y="1537252"/>
            <a:ext cx="11847444" cy="4639711"/>
          </a:xfrm>
        </p:spPr>
        <p:txBody>
          <a:bodyPr>
            <a:normAutofit/>
          </a:bodyPr>
          <a:lstStyle/>
          <a:p>
            <a:pPr marL="0" marR="0" indent="0">
              <a:lnSpc>
                <a:spcPct val="107000"/>
              </a:lnSpc>
              <a:spcBef>
                <a:spcPts val="0"/>
              </a:spcBef>
              <a:spcAft>
                <a:spcPts val="800"/>
              </a:spcAft>
              <a:buNone/>
            </a:pPr>
            <a:r>
              <a:rPr lang="en-US" sz="3600" b="1" dirty="0">
                <a:effectLst/>
                <a:latin typeface="Calibri" panose="020F0502020204030204" pitchFamily="34" charset="0"/>
                <a:ea typeface="Calibri" panose="020F0502020204030204" pitchFamily="34" charset="0"/>
                <a:cs typeface="Times New Roman" panose="02020603050405020304" pitchFamily="18" charset="0"/>
              </a:rPr>
              <a:t>I.</a:t>
            </a:r>
            <a:r>
              <a:rPr lang="en-US" sz="3600" dirty="0">
                <a:effectLst/>
                <a:latin typeface="Calibri" panose="020F0502020204030204" pitchFamily="34" charset="0"/>
                <a:ea typeface="Calibri" panose="020F0502020204030204" pitchFamily="34" charset="0"/>
                <a:cs typeface="Times New Roman" panose="02020603050405020304" pitchFamily="18" charset="0"/>
              </a:rPr>
              <a:t> Courage is expected – God expects courageous Christians</a:t>
            </a:r>
          </a:p>
          <a:p>
            <a:pPr marL="0" marR="0" indent="0">
              <a:lnSpc>
                <a:spcPct val="107000"/>
              </a:lnSpc>
              <a:spcBef>
                <a:spcPts val="0"/>
              </a:spcBef>
              <a:spcAft>
                <a:spcPts val="800"/>
              </a:spcAft>
              <a:buNone/>
            </a:pPr>
            <a:r>
              <a:rPr lang="en-US" sz="3600" dirty="0">
                <a:latin typeface="Calibri" panose="020F0502020204030204" pitchFamily="34" charset="0"/>
                <a:ea typeface="Calibri" panose="020F0502020204030204" pitchFamily="34" charset="0"/>
                <a:cs typeface="Times New Roman" panose="02020603050405020304" pitchFamily="18" charset="0"/>
              </a:rPr>
              <a:t>   </a:t>
            </a:r>
            <a:r>
              <a:rPr lang="en-US" sz="3600" dirty="0">
                <a:effectLst/>
                <a:latin typeface="Calibri" panose="020F0502020204030204" pitchFamily="34" charset="0"/>
                <a:ea typeface="Calibri" panose="020F0502020204030204" pitchFamily="34" charset="0"/>
                <a:cs typeface="Times New Roman" panose="02020603050405020304" pitchFamily="18" charset="0"/>
              </a:rPr>
              <a:t> A. Watch / be on guard, stand fast in the faith / stand firm   </a:t>
            </a:r>
          </a:p>
          <a:p>
            <a:pPr marL="0" marR="0" indent="0">
              <a:lnSpc>
                <a:spcPct val="107000"/>
              </a:lnSpc>
              <a:spcBef>
                <a:spcPts val="0"/>
              </a:spcBef>
              <a:spcAft>
                <a:spcPts val="800"/>
              </a:spcAft>
              <a:buNone/>
            </a:pPr>
            <a:r>
              <a:rPr lang="en-US" sz="3600" dirty="0">
                <a:latin typeface="Calibri" panose="020F0502020204030204" pitchFamily="34" charset="0"/>
                <a:ea typeface="Calibri" panose="020F0502020204030204" pitchFamily="34" charset="0"/>
                <a:cs typeface="Times New Roman" panose="02020603050405020304" pitchFamily="18" charset="0"/>
              </a:rPr>
              <a:t>          </a:t>
            </a:r>
            <a:r>
              <a:rPr lang="en-US" sz="3600" dirty="0">
                <a:effectLst/>
                <a:latin typeface="Calibri" panose="020F0502020204030204" pitchFamily="34" charset="0"/>
                <a:ea typeface="Calibri" panose="020F0502020204030204" pitchFamily="34" charset="0"/>
                <a:cs typeface="Times New Roman" panose="02020603050405020304" pitchFamily="18" charset="0"/>
              </a:rPr>
              <a:t>in the faith, quit ye like men / be men of courage, Be </a:t>
            </a:r>
          </a:p>
          <a:p>
            <a:pPr marL="0" marR="0" indent="0">
              <a:lnSpc>
                <a:spcPct val="107000"/>
              </a:lnSpc>
              <a:spcBef>
                <a:spcPts val="0"/>
              </a:spcBef>
              <a:spcAft>
                <a:spcPts val="800"/>
              </a:spcAft>
              <a:buNone/>
            </a:pPr>
            <a:r>
              <a:rPr lang="en-US" sz="3600" dirty="0">
                <a:latin typeface="Calibri" panose="020F0502020204030204" pitchFamily="34" charset="0"/>
                <a:ea typeface="Calibri" panose="020F0502020204030204" pitchFamily="34" charset="0"/>
                <a:cs typeface="Times New Roman" panose="02020603050405020304" pitchFamily="18" charset="0"/>
              </a:rPr>
              <a:t>          </a:t>
            </a:r>
            <a:r>
              <a:rPr lang="en-US" sz="3600" dirty="0">
                <a:effectLst/>
                <a:latin typeface="Calibri" panose="020F0502020204030204" pitchFamily="34" charset="0"/>
                <a:ea typeface="Calibri" panose="020F0502020204030204" pitchFamily="34" charset="0"/>
                <a:cs typeface="Times New Roman" panose="02020603050405020304" pitchFamily="18" charset="0"/>
              </a:rPr>
              <a:t>strong, do all with love (</a:t>
            </a:r>
            <a:r>
              <a:rPr lang="en-US" sz="3600" b="1" dirty="0">
                <a:effectLst/>
                <a:latin typeface="Calibri" panose="020F0502020204030204" pitchFamily="34" charset="0"/>
                <a:ea typeface="Calibri" panose="020F0502020204030204" pitchFamily="34" charset="0"/>
                <a:cs typeface="Times New Roman" panose="02020603050405020304" pitchFamily="18" charset="0"/>
              </a:rPr>
              <a:t>1 Cor. 16:13-14</a:t>
            </a:r>
            <a:r>
              <a:rPr lang="en-US" sz="36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    B. Stand fast… striving together (</a:t>
            </a:r>
            <a:r>
              <a:rPr lang="en-US" sz="3600" b="1" dirty="0">
                <a:effectLst/>
                <a:latin typeface="Calibri" panose="020F0502020204030204" pitchFamily="34" charset="0"/>
                <a:ea typeface="Calibri" panose="020F0502020204030204" pitchFamily="34" charset="0"/>
                <a:cs typeface="Times New Roman" panose="02020603050405020304" pitchFamily="18" charset="0"/>
              </a:rPr>
              <a:t>Philippians 1:27</a:t>
            </a:r>
            <a:r>
              <a:rPr lang="en-US" sz="36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r>
              <a:rPr lang="en-US" sz="3600" b="1" dirty="0">
                <a:effectLst/>
                <a:latin typeface="Calibri" panose="020F0502020204030204" pitchFamily="34" charset="0"/>
                <a:ea typeface="Calibri" panose="020F0502020204030204" pitchFamily="34" charset="0"/>
                <a:cs typeface="Times New Roman" panose="02020603050405020304" pitchFamily="18" charset="0"/>
              </a:rPr>
              <a:t>    </a:t>
            </a:r>
            <a:r>
              <a:rPr lang="en-US" sz="3600" dirty="0">
                <a:effectLst/>
                <a:latin typeface="Calibri" panose="020F0502020204030204" pitchFamily="34" charset="0"/>
                <a:ea typeface="Calibri" panose="020F0502020204030204" pitchFamily="34" charset="0"/>
                <a:cs typeface="Times New Roman" panose="02020603050405020304" pitchFamily="18" charset="0"/>
              </a:rPr>
              <a:t>C. God has not given us the spirit of fear (</a:t>
            </a:r>
            <a:r>
              <a:rPr lang="en-US" sz="3600" b="1" dirty="0">
                <a:effectLst/>
                <a:latin typeface="Calibri" panose="020F0502020204030204" pitchFamily="34" charset="0"/>
                <a:ea typeface="Calibri" panose="020F0502020204030204" pitchFamily="34" charset="0"/>
                <a:cs typeface="Times New Roman" panose="02020603050405020304" pitchFamily="18" charset="0"/>
              </a:rPr>
              <a:t>2 Timothy 1:7</a:t>
            </a:r>
            <a:r>
              <a:rPr lang="en-US" sz="36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en-US" dirty="0"/>
          </a:p>
        </p:txBody>
      </p:sp>
    </p:spTree>
    <p:extLst>
      <p:ext uri="{BB962C8B-B14F-4D97-AF65-F5344CB8AC3E}">
        <p14:creationId xmlns:p14="http://schemas.microsoft.com/office/powerpoint/2010/main" val="2736113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1000"/>
                                        <p:tgtEl>
                                          <p:spTgt spid="3">
                                            <p:txEl>
                                              <p:pRg st="5" end="5"/>
                                            </p:txEl>
                                          </p:spTgt>
                                        </p:tgtEl>
                                      </p:cBhvr>
                                    </p:animEffect>
                                    <p:anim calcmode="lin" valueType="num">
                                      <p:cBhvr>
                                        <p:cTn id="4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D4EB-5C79-4081-BF29-2889A6492104}"/>
              </a:ext>
            </a:extLst>
          </p:cNvPr>
          <p:cNvSpPr>
            <a:spLocks noGrp="1"/>
          </p:cNvSpPr>
          <p:nvPr>
            <p:ph type="title"/>
          </p:nvPr>
        </p:nvSpPr>
        <p:spPr/>
        <p:txBody>
          <a:bodyPr>
            <a:normAutofit/>
          </a:bodyPr>
          <a:lstStyle/>
          <a:p>
            <a:pPr algn="ctr"/>
            <a:r>
              <a:rPr lang="en-US" sz="6000" b="1" u="sng" dirty="0">
                <a:effectLst/>
                <a:latin typeface="Calibri" panose="020F0502020204030204" pitchFamily="34" charset="0"/>
                <a:ea typeface="Calibri" panose="020F0502020204030204" pitchFamily="34" charset="0"/>
                <a:cs typeface="Times New Roman" panose="02020603050405020304" pitchFamily="18" charset="0"/>
              </a:rPr>
              <a:t>Courage is demonstrated</a:t>
            </a:r>
            <a:endParaRPr lang="en-US" sz="6000" b="1" u="sng" dirty="0"/>
          </a:p>
        </p:txBody>
      </p:sp>
      <p:sp>
        <p:nvSpPr>
          <p:cNvPr id="3" name="Content Placeholder 2">
            <a:extLst>
              <a:ext uri="{FF2B5EF4-FFF2-40B4-BE49-F238E27FC236}">
                <a16:creationId xmlns:a16="http://schemas.microsoft.com/office/drawing/2014/main" id="{EA5A5FB5-8A14-4731-A948-265868B485A1}"/>
              </a:ext>
            </a:extLst>
          </p:cNvPr>
          <p:cNvSpPr>
            <a:spLocks noGrp="1"/>
          </p:cNvSpPr>
          <p:nvPr>
            <p:ph idx="1"/>
          </p:nvPr>
        </p:nvSpPr>
        <p:spPr>
          <a:xfrm>
            <a:off x="179881" y="1825625"/>
            <a:ext cx="11782269" cy="4351338"/>
          </a:xfrm>
        </p:spPr>
        <p:txBody>
          <a:bodyPr>
            <a:normAutofit/>
          </a:bodyPr>
          <a:lstStyle/>
          <a:p>
            <a:pPr marL="0" marR="0" indent="0">
              <a:lnSpc>
                <a:spcPct val="107000"/>
              </a:lnSpc>
              <a:spcBef>
                <a:spcPts val="0"/>
              </a:spcBef>
              <a:spcAft>
                <a:spcPts val="800"/>
              </a:spcAft>
              <a:buNone/>
            </a:pPr>
            <a:r>
              <a:rPr lang="en-US" sz="3600" b="1" dirty="0">
                <a:effectLst/>
                <a:latin typeface="Calibri" panose="020F0502020204030204" pitchFamily="34" charset="0"/>
                <a:ea typeface="Calibri" panose="020F0502020204030204" pitchFamily="34" charset="0"/>
                <a:cs typeface="Times New Roman" panose="02020603050405020304" pitchFamily="18" charset="0"/>
              </a:rPr>
              <a:t>II. </a:t>
            </a:r>
            <a:r>
              <a:rPr lang="en-US" sz="3600" dirty="0">
                <a:effectLst/>
                <a:latin typeface="Calibri" panose="020F0502020204030204" pitchFamily="34" charset="0"/>
                <a:ea typeface="Calibri" panose="020F0502020204030204" pitchFamily="34" charset="0"/>
                <a:cs typeface="Times New Roman" panose="02020603050405020304" pitchFamily="18" charset="0"/>
              </a:rPr>
              <a:t>Courage is demonstrated – How can we demonstrate </a:t>
            </a:r>
          </a:p>
          <a:p>
            <a:pPr marL="0" marR="0" indent="0">
              <a:lnSpc>
                <a:spcPct val="107000"/>
              </a:lnSpc>
              <a:spcBef>
                <a:spcPts val="0"/>
              </a:spcBef>
              <a:spcAft>
                <a:spcPts val="800"/>
              </a:spcAft>
              <a:buNone/>
            </a:pPr>
            <a:r>
              <a:rPr lang="en-US" sz="3600" dirty="0">
                <a:latin typeface="Calibri" panose="020F0502020204030204" pitchFamily="34" charset="0"/>
                <a:ea typeface="Calibri" panose="020F0502020204030204" pitchFamily="34" charset="0"/>
                <a:cs typeface="Times New Roman" panose="02020603050405020304" pitchFamily="18" charset="0"/>
              </a:rPr>
              <a:t>     </a:t>
            </a:r>
            <a:r>
              <a:rPr lang="en-US" sz="3600" dirty="0">
                <a:effectLst/>
                <a:latin typeface="Calibri" panose="020F0502020204030204" pitchFamily="34" charset="0"/>
                <a:ea typeface="Calibri" panose="020F0502020204030204" pitchFamily="34" charset="0"/>
                <a:cs typeface="Times New Roman" panose="02020603050405020304" pitchFamily="18" charset="0"/>
              </a:rPr>
              <a:t>courage?</a:t>
            </a:r>
          </a:p>
          <a:p>
            <a:pPr marL="0" marR="0" indent="0">
              <a:lnSpc>
                <a:spcPct val="107000"/>
              </a:lnSpc>
              <a:spcBef>
                <a:spcPts val="0"/>
              </a:spcBef>
              <a:spcAft>
                <a:spcPts val="80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   A. Seek first the kingdom of God and His righteousness   </a:t>
            </a:r>
          </a:p>
          <a:p>
            <a:pPr marL="0" marR="0" indent="0">
              <a:lnSpc>
                <a:spcPct val="107000"/>
              </a:lnSpc>
              <a:spcBef>
                <a:spcPts val="0"/>
              </a:spcBef>
              <a:spcAft>
                <a:spcPts val="80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        (</a:t>
            </a:r>
            <a:r>
              <a:rPr lang="en-US" sz="3600" b="1" dirty="0">
                <a:effectLst/>
                <a:latin typeface="Calibri" panose="020F0502020204030204" pitchFamily="34" charset="0"/>
                <a:ea typeface="Calibri" panose="020F0502020204030204" pitchFamily="34" charset="0"/>
                <a:cs typeface="Times New Roman" panose="02020603050405020304" pitchFamily="18" charset="0"/>
              </a:rPr>
              <a:t>Matthew 6:33</a:t>
            </a:r>
            <a:r>
              <a:rPr lang="en-US" sz="36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   B. Faithfully follow Christ (</a:t>
            </a:r>
            <a:r>
              <a:rPr lang="en-US" sz="3600" b="1" dirty="0">
                <a:effectLst/>
                <a:latin typeface="Calibri" panose="020F0502020204030204" pitchFamily="34" charset="0"/>
                <a:ea typeface="Calibri" panose="020F0502020204030204" pitchFamily="34" charset="0"/>
                <a:cs typeface="Times New Roman" panose="02020603050405020304" pitchFamily="18" charset="0"/>
              </a:rPr>
              <a:t>Matthew 10:22</a:t>
            </a:r>
            <a:r>
              <a:rPr lang="en-US" sz="36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   C. Suffer temptation (</a:t>
            </a:r>
            <a:r>
              <a:rPr lang="en-US" sz="3600" b="1" dirty="0">
                <a:effectLst/>
                <a:latin typeface="Calibri" panose="020F0502020204030204" pitchFamily="34" charset="0"/>
                <a:ea typeface="Calibri" panose="020F0502020204030204" pitchFamily="34" charset="0"/>
                <a:cs typeface="Times New Roman" panose="02020603050405020304" pitchFamily="18" charset="0"/>
              </a:rPr>
              <a:t>1 Peter 1:5-6</a:t>
            </a:r>
            <a:r>
              <a:rPr lang="en-US" sz="36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en-US" dirty="0"/>
          </a:p>
        </p:txBody>
      </p:sp>
    </p:spTree>
    <p:extLst>
      <p:ext uri="{BB962C8B-B14F-4D97-AF65-F5344CB8AC3E}">
        <p14:creationId xmlns:p14="http://schemas.microsoft.com/office/powerpoint/2010/main" val="851136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1000"/>
                                        <p:tgtEl>
                                          <p:spTgt spid="3">
                                            <p:txEl>
                                              <p:pRg st="5" end="5"/>
                                            </p:txEl>
                                          </p:spTgt>
                                        </p:tgtEl>
                                      </p:cBhvr>
                                    </p:animEffect>
                                    <p:anim calcmode="lin" valueType="num">
                                      <p:cBhvr>
                                        <p:cTn id="4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A074A-B044-4559-81E8-64414FE914DE}"/>
              </a:ext>
            </a:extLst>
          </p:cNvPr>
          <p:cNvSpPr>
            <a:spLocks noGrp="1"/>
          </p:cNvSpPr>
          <p:nvPr>
            <p:ph type="title"/>
          </p:nvPr>
        </p:nvSpPr>
        <p:spPr/>
        <p:txBody>
          <a:bodyPr>
            <a:normAutofit/>
          </a:bodyPr>
          <a:lstStyle/>
          <a:p>
            <a:pPr algn="ctr"/>
            <a:r>
              <a:rPr lang="en-US" sz="6000" b="1" dirty="0">
                <a:effectLst/>
                <a:latin typeface="Calibri" panose="020F0502020204030204" pitchFamily="34" charset="0"/>
                <a:ea typeface="Calibri" panose="020F0502020204030204" pitchFamily="34" charset="0"/>
                <a:cs typeface="Times New Roman" panose="02020603050405020304" pitchFamily="18" charset="0"/>
              </a:rPr>
              <a:t>Courage is rewarded</a:t>
            </a:r>
            <a:endParaRPr lang="en-US" sz="6000" b="1" dirty="0"/>
          </a:p>
        </p:txBody>
      </p:sp>
      <p:sp>
        <p:nvSpPr>
          <p:cNvPr id="3" name="Content Placeholder 2">
            <a:extLst>
              <a:ext uri="{FF2B5EF4-FFF2-40B4-BE49-F238E27FC236}">
                <a16:creationId xmlns:a16="http://schemas.microsoft.com/office/drawing/2014/main" id="{9FEEBC03-46F3-4A53-8321-7DD1A8904852}"/>
              </a:ext>
            </a:extLst>
          </p:cNvPr>
          <p:cNvSpPr>
            <a:spLocks noGrp="1"/>
          </p:cNvSpPr>
          <p:nvPr>
            <p:ph idx="1"/>
          </p:nvPr>
        </p:nvSpPr>
        <p:spPr/>
        <p:txBody>
          <a:bodyPr/>
          <a:lstStyle/>
          <a:p>
            <a:pPr marL="0" marR="0" indent="0">
              <a:lnSpc>
                <a:spcPct val="107000"/>
              </a:lnSpc>
              <a:spcBef>
                <a:spcPts val="0"/>
              </a:spcBef>
              <a:spcAft>
                <a:spcPts val="800"/>
              </a:spcAft>
              <a:buNone/>
            </a:pPr>
            <a:r>
              <a:rPr lang="en-US" sz="3600" b="1" dirty="0">
                <a:effectLst/>
                <a:latin typeface="Calibri" panose="020F0502020204030204" pitchFamily="34" charset="0"/>
                <a:ea typeface="Calibri" panose="020F0502020204030204" pitchFamily="34" charset="0"/>
                <a:cs typeface="Times New Roman" panose="02020603050405020304" pitchFamily="18" charset="0"/>
              </a:rPr>
              <a:t>III.</a:t>
            </a:r>
            <a:r>
              <a:rPr lang="en-US" sz="3600" dirty="0">
                <a:effectLst/>
                <a:latin typeface="Calibri" panose="020F0502020204030204" pitchFamily="34" charset="0"/>
                <a:ea typeface="Calibri" panose="020F0502020204030204" pitchFamily="34" charset="0"/>
                <a:cs typeface="Times New Roman" panose="02020603050405020304" pitchFamily="18" charset="0"/>
              </a:rPr>
              <a:t> Courage is rewarded – God will reward courage!</a:t>
            </a:r>
          </a:p>
          <a:p>
            <a:pPr marL="0" marR="0" indent="0">
              <a:lnSpc>
                <a:spcPct val="107000"/>
              </a:lnSpc>
              <a:spcBef>
                <a:spcPts val="0"/>
              </a:spcBef>
              <a:spcAft>
                <a:spcPts val="80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   A. Hold faith without wavering (</a:t>
            </a:r>
            <a:r>
              <a:rPr lang="en-US" sz="3600" b="1" dirty="0">
                <a:effectLst/>
                <a:latin typeface="Calibri" panose="020F0502020204030204" pitchFamily="34" charset="0"/>
                <a:ea typeface="Calibri" panose="020F0502020204030204" pitchFamily="34" charset="0"/>
                <a:cs typeface="Times New Roman" panose="02020603050405020304" pitchFamily="18" charset="0"/>
              </a:rPr>
              <a:t>Hebrews 10:23</a:t>
            </a:r>
            <a:r>
              <a:rPr lang="en-US" sz="36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   B. Righteous receive life eternal (</a:t>
            </a:r>
            <a:r>
              <a:rPr lang="en-US" sz="3600" b="1" dirty="0">
                <a:effectLst/>
                <a:latin typeface="Calibri" panose="020F0502020204030204" pitchFamily="34" charset="0"/>
                <a:ea typeface="Calibri" panose="020F0502020204030204" pitchFamily="34" charset="0"/>
                <a:cs typeface="Times New Roman" panose="02020603050405020304" pitchFamily="18" charset="0"/>
              </a:rPr>
              <a:t>Matthew 25:46</a:t>
            </a:r>
            <a:r>
              <a:rPr lang="en-US" sz="36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   C. A mansion awaits us (</a:t>
            </a:r>
            <a:r>
              <a:rPr lang="en-US" sz="3600" b="1" dirty="0">
                <a:effectLst/>
                <a:latin typeface="Calibri" panose="020F0502020204030204" pitchFamily="34" charset="0"/>
                <a:ea typeface="Calibri" panose="020F0502020204030204" pitchFamily="34" charset="0"/>
                <a:cs typeface="Times New Roman" panose="02020603050405020304" pitchFamily="18" charset="0"/>
              </a:rPr>
              <a:t>John 14:1-6</a:t>
            </a:r>
            <a:r>
              <a:rPr lang="en-US" sz="36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en-US" dirty="0"/>
          </a:p>
        </p:txBody>
      </p:sp>
    </p:spTree>
    <p:extLst>
      <p:ext uri="{BB962C8B-B14F-4D97-AF65-F5344CB8AC3E}">
        <p14:creationId xmlns:p14="http://schemas.microsoft.com/office/powerpoint/2010/main" val="3322278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TotalTime>
  <Words>363</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1 Corinthians 16:13-14</vt:lpstr>
      <vt:lpstr>A    COURAGEOUS                            CHURCH </vt:lpstr>
      <vt:lpstr>INTRODUCTION </vt:lpstr>
      <vt:lpstr>COURAGE IS EXPECTED</vt:lpstr>
      <vt:lpstr>Courage is demonstrated</vt:lpstr>
      <vt:lpstr>Courage is rewarded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dc:title>
  <dc:creator>rcsimssr@aol.com</dc:creator>
  <cp:lastModifiedBy>Randy Cole Sims Sr</cp:lastModifiedBy>
  <cp:revision>18</cp:revision>
  <dcterms:created xsi:type="dcterms:W3CDTF">2015-06-28T20:59:10Z</dcterms:created>
  <dcterms:modified xsi:type="dcterms:W3CDTF">2021-02-14T16:58:07Z</dcterms:modified>
</cp:coreProperties>
</file>