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2" r:id="rId2"/>
    <p:sldId id="256" r:id="rId3"/>
    <p:sldId id="263" r:id="rId4"/>
    <p:sldId id="260" r:id="rId5"/>
    <p:sldId id="257" r:id="rId6"/>
    <p:sldId id="258" r:id="rId7"/>
    <p:sldId id="261"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6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54DABB44-AD9D-4FA9-813C-CE52EF4A6E1C}" type="datetimeFigureOut">
              <a:rPr lang="en-US" smtClean="0"/>
              <a:t>4/28/2020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D8D9F5-8C79-4DD8-B7FF-EA299362B5EC}" type="slidenum">
              <a:rPr lang="en-US" smtClean="0"/>
              <a:t>‹#›</a:t>
            </a:fld>
            <a:endParaRPr lang="en-US"/>
          </a:p>
        </p:txBody>
      </p:sp>
    </p:spTree>
    <p:extLst>
      <p:ext uri="{BB962C8B-B14F-4D97-AF65-F5344CB8AC3E}">
        <p14:creationId xmlns:p14="http://schemas.microsoft.com/office/powerpoint/2010/main" val="11724962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4DABB44-AD9D-4FA9-813C-CE52EF4A6E1C}" type="datetimeFigureOut">
              <a:rPr lang="en-US" smtClean="0"/>
              <a:t>4/28/2020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D8D9F5-8C79-4DD8-B7FF-EA299362B5EC}" type="slidenum">
              <a:rPr lang="en-US" smtClean="0"/>
              <a:t>‹#›</a:t>
            </a:fld>
            <a:endParaRPr lang="en-US"/>
          </a:p>
        </p:txBody>
      </p:sp>
    </p:spTree>
    <p:extLst>
      <p:ext uri="{BB962C8B-B14F-4D97-AF65-F5344CB8AC3E}">
        <p14:creationId xmlns:p14="http://schemas.microsoft.com/office/powerpoint/2010/main" val="34090174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4DABB44-AD9D-4FA9-813C-CE52EF4A6E1C}" type="datetimeFigureOut">
              <a:rPr lang="en-US" smtClean="0"/>
              <a:t>4/28/2020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D8D9F5-8C79-4DD8-B7FF-EA299362B5EC}" type="slidenum">
              <a:rPr lang="en-US" smtClean="0"/>
              <a:t>‹#›</a:t>
            </a:fld>
            <a:endParaRPr lang="en-US"/>
          </a:p>
        </p:txBody>
      </p:sp>
    </p:spTree>
    <p:extLst>
      <p:ext uri="{BB962C8B-B14F-4D97-AF65-F5344CB8AC3E}">
        <p14:creationId xmlns:p14="http://schemas.microsoft.com/office/powerpoint/2010/main" val="155234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4DABB44-AD9D-4FA9-813C-CE52EF4A6E1C}" type="datetimeFigureOut">
              <a:rPr lang="en-US" smtClean="0"/>
              <a:t>4/28/2020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D8D9F5-8C79-4DD8-B7FF-EA299362B5EC}" type="slidenum">
              <a:rPr lang="en-US" smtClean="0"/>
              <a:t>‹#›</a:t>
            </a:fld>
            <a:endParaRPr lang="en-US"/>
          </a:p>
        </p:txBody>
      </p:sp>
    </p:spTree>
    <p:extLst>
      <p:ext uri="{BB962C8B-B14F-4D97-AF65-F5344CB8AC3E}">
        <p14:creationId xmlns:p14="http://schemas.microsoft.com/office/powerpoint/2010/main" val="38622633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4DABB44-AD9D-4FA9-813C-CE52EF4A6E1C}" type="datetimeFigureOut">
              <a:rPr lang="en-US" smtClean="0"/>
              <a:t>4/28/2020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D8D9F5-8C79-4DD8-B7FF-EA299362B5EC}" type="slidenum">
              <a:rPr lang="en-US" smtClean="0"/>
              <a:t>‹#›</a:t>
            </a:fld>
            <a:endParaRPr lang="en-US"/>
          </a:p>
        </p:txBody>
      </p:sp>
    </p:spTree>
    <p:extLst>
      <p:ext uri="{BB962C8B-B14F-4D97-AF65-F5344CB8AC3E}">
        <p14:creationId xmlns:p14="http://schemas.microsoft.com/office/powerpoint/2010/main" val="17934507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4DABB44-AD9D-4FA9-813C-CE52EF4A6E1C}" type="datetimeFigureOut">
              <a:rPr lang="en-US" smtClean="0"/>
              <a:t>4/28/2020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7D8D9F5-8C79-4DD8-B7FF-EA299362B5EC}" type="slidenum">
              <a:rPr lang="en-US" smtClean="0"/>
              <a:t>‹#›</a:t>
            </a:fld>
            <a:endParaRPr lang="en-US"/>
          </a:p>
        </p:txBody>
      </p:sp>
    </p:spTree>
    <p:extLst>
      <p:ext uri="{BB962C8B-B14F-4D97-AF65-F5344CB8AC3E}">
        <p14:creationId xmlns:p14="http://schemas.microsoft.com/office/powerpoint/2010/main" val="25240499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4DABB44-AD9D-4FA9-813C-CE52EF4A6E1C}" type="datetimeFigureOut">
              <a:rPr lang="en-US" smtClean="0"/>
              <a:t>4/28/2020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7D8D9F5-8C79-4DD8-B7FF-EA299362B5EC}" type="slidenum">
              <a:rPr lang="en-US" smtClean="0"/>
              <a:t>‹#›</a:t>
            </a:fld>
            <a:endParaRPr lang="en-US"/>
          </a:p>
        </p:txBody>
      </p:sp>
    </p:spTree>
    <p:extLst>
      <p:ext uri="{BB962C8B-B14F-4D97-AF65-F5344CB8AC3E}">
        <p14:creationId xmlns:p14="http://schemas.microsoft.com/office/powerpoint/2010/main" val="7822750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4DABB44-AD9D-4FA9-813C-CE52EF4A6E1C}" type="datetimeFigureOut">
              <a:rPr lang="en-US" smtClean="0"/>
              <a:t>4/28/2020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7D8D9F5-8C79-4DD8-B7FF-EA299362B5EC}" type="slidenum">
              <a:rPr lang="en-US" smtClean="0"/>
              <a:t>‹#›</a:t>
            </a:fld>
            <a:endParaRPr lang="en-US"/>
          </a:p>
        </p:txBody>
      </p:sp>
    </p:spTree>
    <p:extLst>
      <p:ext uri="{BB962C8B-B14F-4D97-AF65-F5344CB8AC3E}">
        <p14:creationId xmlns:p14="http://schemas.microsoft.com/office/powerpoint/2010/main" val="37291539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4DABB44-AD9D-4FA9-813C-CE52EF4A6E1C}" type="datetimeFigureOut">
              <a:rPr lang="en-US" smtClean="0"/>
              <a:t>4/28/2020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7D8D9F5-8C79-4DD8-B7FF-EA299362B5EC}" type="slidenum">
              <a:rPr lang="en-US" smtClean="0"/>
              <a:t>‹#›</a:t>
            </a:fld>
            <a:endParaRPr lang="en-US"/>
          </a:p>
        </p:txBody>
      </p:sp>
    </p:spTree>
    <p:extLst>
      <p:ext uri="{BB962C8B-B14F-4D97-AF65-F5344CB8AC3E}">
        <p14:creationId xmlns:p14="http://schemas.microsoft.com/office/powerpoint/2010/main" val="10213753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4DABB44-AD9D-4FA9-813C-CE52EF4A6E1C}" type="datetimeFigureOut">
              <a:rPr lang="en-US" smtClean="0"/>
              <a:t>4/28/2020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7D8D9F5-8C79-4DD8-B7FF-EA299362B5EC}" type="slidenum">
              <a:rPr lang="en-US" smtClean="0"/>
              <a:t>‹#›</a:t>
            </a:fld>
            <a:endParaRPr lang="en-US"/>
          </a:p>
        </p:txBody>
      </p:sp>
    </p:spTree>
    <p:extLst>
      <p:ext uri="{BB962C8B-B14F-4D97-AF65-F5344CB8AC3E}">
        <p14:creationId xmlns:p14="http://schemas.microsoft.com/office/powerpoint/2010/main" val="20187211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4DABB44-AD9D-4FA9-813C-CE52EF4A6E1C}" type="datetimeFigureOut">
              <a:rPr lang="en-US" smtClean="0"/>
              <a:t>4/28/2020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7D8D9F5-8C79-4DD8-B7FF-EA299362B5EC}" type="slidenum">
              <a:rPr lang="en-US" smtClean="0"/>
              <a:t>‹#›</a:t>
            </a:fld>
            <a:endParaRPr lang="en-US"/>
          </a:p>
        </p:txBody>
      </p:sp>
    </p:spTree>
    <p:extLst>
      <p:ext uri="{BB962C8B-B14F-4D97-AF65-F5344CB8AC3E}">
        <p14:creationId xmlns:p14="http://schemas.microsoft.com/office/powerpoint/2010/main" val="2103917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4DABB44-AD9D-4FA9-813C-CE52EF4A6E1C}" type="datetimeFigureOut">
              <a:rPr lang="en-US" smtClean="0"/>
              <a:t>4/28/2020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7D8D9F5-8C79-4DD8-B7FF-EA299362B5EC}" type="slidenum">
              <a:rPr lang="en-US" smtClean="0"/>
              <a:t>‹#›</a:t>
            </a:fld>
            <a:endParaRPr lang="en-US"/>
          </a:p>
        </p:txBody>
      </p:sp>
    </p:spTree>
    <p:extLst>
      <p:ext uri="{BB962C8B-B14F-4D97-AF65-F5344CB8AC3E}">
        <p14:creationId xmlns:p14="http://schemas.microsoft.com/office/powerpoint/2010/main" val="16662931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1 Thessalonians 3:1-7 (KJV)</a:t>
            </a:r>
            <a:endParaRPr lang="en-US" dirty="0"/>
          </a:p>
        </p:txBody>
      </p:sp>
      <p:sp>
        <p:nvSpPr>
          <p:cNvPr id="3" name="Content Placeholder 2"/>
          <p:cNvSpPr>
            <a:spLocks noGrp="1"/>
          </p:cNvSpPr>
          <p:nvPr>
            <p:ph idx="1"/>
          </p:nvPr>
        </p:nvSpPr>
        <p:spPr>
          <a:xfrm>
            <a:off x="457200" y="1600200"/>
            <a:ext cx="8229600" cy="5257800"/>
          </a:xfrm>
        </p:spPr>
        <p:txBody>
          <a:bodyPr>
            <a:normAutofit fontScale="70000" lnSpcReduction="20000"/>
          </a:bodyPr>
          <a:lstStyle/>
          <a:p>
            <a:pPr marL="0" indent="0">
              <a:buNone/>
            </a:pPr>
            <a:r>
              <a:rPr lang="en-US" b="1" baseline="30000" dirty="0"/>
              <a:t>1</a:t>
            </a:r>
            <a:r>
              <a:rPr lang="en-US" baseline="30000" dirty="0"/>
              <a:t> </a:t>
            </a:r>
            <a:r>
              <a:rPr lang="en-US" dirty="0"/>
              <a:t>Wherefore when we could no longer forbear, we thought it good to be left at Athens alone; </a:t>
            </a:r>
            <a:br>
              <a:rPr lang="en-US" dirty="0"/>
            </a:br>
            <a:r>
              <a:rPr lang="en-US" b="1" baseline="30000" dirty="0"/>
              <a:t>2</a:t>
            </a:r>
            <a:r>
              <a:rPr lang="en-US" baseline="30000" dirty="0"/>
              <a:t> </a:t>
            </a:r>
            <a:r>
              <a:rPr lang="en-US" dirty="0"/>
              <a:t>And sent Timotheus, our brother, and minister of God, and our fellow laborer in the gospel of Christ, to establish you, and to comfort you concerning your faith: </a:t>
            </a:r>
            <a:br>
              <a:rPr lang="en-US" dirty="0"/>
            </a:br>
            <a:r>
              <a:rPr lang="en-US" b="1" baseline="30000" dirty="0"/>
              <a:t>3</a:t>
            </a:r>
            <a:r>
              <a:rPr lang="en-US" baseline="30000" dirty="0"/>
              <a:t> </a:t>
            </a:r>
            <a:r>
              <a:rPr lang="en-US" dirty="0"/>
              <a:t>That no man should be moved by these afflictions: for yourselves know that we are appointed thereunto. </a:t>
            </a:r>
            <a:br>
              <a:rPr lang="en-US" dirty="0"/>
            </a:br>
            <a:r>
              <a:rPr lang="en-US" b="1" baseline="30000" dirty="0"/>
              <a:t>4</a:t>
            </a:r>
            <a:r>
              <a:rPr lang="en-US" baseline="30000" dirty="0"/>
              <a:t> </a:t>
            </a:r>
            <a:r>
              <a:rPr lang="en-US" dirty="0"/>
              <a:t>For verily, when we were with you, we told you before that we should suffer tribulation; even as it came to pass, and ye know. </a:t>
            </a:r>
            <a:br>
              <a:rPr lang="en-US" dirty="0"/>
            </a:br>
            <a:r>
              <a:rPr lang="en-US" b="1" baseline="30000" dirty="0"/>
              <a:t>5</a:t>
            </a:r>
            <a:r>
              <a:rPr lang="en-US" baseline="30000" dirty="0"/>
              <a:t> </a:t>
            </a:r>
            <a:r>
              <a:rPr lang="en-US" dirty="0"/>
              <a:t>For this cause, when I could no longer forbear, I sent to know your faith, lest by some means the tempter have tempted you, and our labor be in vain. </a:t>
            </a:r>
            <a:br>
              <a:rPr lang="en-US" dirty="0"/>
            </a:br>
            <a:r>
              <a:rPr lang="en-US" b="1" baseline="30000" dirty="0"/>
              <a:t>6</a:t>
            </a:r>
            <a:r>
              <a:rPr lang="en-US" baseline="30000" dirty="0"/>
              <a:t> </a:t>
            </a:r>
            <a:r>
              <a:rPr lang="en-US" dirty="0"/>
              <a:t>But now when Timotheus came from you unto us, and brought us good tidings of your faith and charity, and that ye have good remembrance of us always, desiring greatly to see us, as we also </a:t>
            </a:r>
            <a:r>
              <a:rPr lang="en-US" i="1" dirty="0"/>
              <a:t>to see</a:t>
            </a:r>
            <a:r>
              <a:rPr lang="en-US" dirty="0"/>
              <a:t> you: </a:t>
            </a:r>
            <a:br>
              <a:rPr lang="en-US" dirty="0"/>
            </a:br>
            <a:r>
              <a:rPr lang="en-US" b="1" baseline="30000" dirty="0"/>
              <a:t>7</a:t>
            </a:r>
            <a:r>
              <a:rPr lang="en-US" baseline="30000" dirty="0"/>
              <a:t> </a:t>
            </a:r>
            <a:r>
              <a:rPr lang="en-US" dirty="0"/>
              <a:t>Therefore, brethren, we were comforted over you in all our affliction and distress by your faith: </a:t>
            </a:r>
          </a:p>
          <a:p>
            <a:pPr marL="0" indent="0">
              <a:buNone/>
            </a:pPr>
            <a:endParaRPr lang="en-US" dirty="0"/>
          </a:p>
        </p:txBody>
      </p:sp>
    </p:spTree>
    <p:extLst>
      <p:ext uri="{BB962C8B-B14F-4D97-AF65-F5344CB8AC3E}">
        <p14:creationId xmlns:p14="http://schemas.microsoft.com/office/powerpoint/2010/main" val="35948641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42" presetClass="entr" presetSubtype="0" fill="hold" grpId="0"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fade">
                                      <p:cBhvr>
                                        <p:cTn id="15" dur="1000"/>
                                        <p:tgtEl>
                                          <p:spTgt spid="3">
                                            <p:txEl>
                                              <p:pRg st="0" end="0"/>
                                            </p:txEl>
                                          </p:spTgt>
                                        </p:tgtEl>
                                      </p:cBhvr>
                                    </p:animEffect>
                                    <p:anim calcmode="lin" valueType="num">
                                      <p:cBhvr>
                                        <p:cTn id="16"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7"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971800"/>
            <a:ext cx="7772400" cy="1470025"/>
          </a:xfrm>
        </p:spPr>
        <p:txBody>
          <a:bodyPr/>
          <a:lstStyle/>
          <a:p>
            <a:r>
              <a:rPr lang="en-US" b="1" dirty="0">
                <a:solidFill>
                  <a:srgbClr val="00B050"/>
                </a:solidFill>
              </a:rPr>
              <a:t>FAITH DON’T FAIL ME NOW!</a:t>
            </a:r>
          </a:p>
        </p:txBody>
      </p:sp>
      <p:sp>
        <p:nvSpPr>
          <p:cNvPr id="3" name="Subtitle 2"/>
          <p:cNvSpPr>
            <a:spLocks noGrp="1"/>
          </p:cNvSpPr>
          <p:nvPr>
            <p:ph type="subTitle" idx="1"/>
          </p:nvPr>
        </p:nvSpPr>
        <p:spPr>
          <a:xfrm>
            <a:off x="1371600" y="4800600"/>
            <a:ext cx="6400800" cy="1752600"/>
          </a:xfrm>
        </p:spPr>
        <p:txBody>
          <a:bodyPr/>
          <a:lstStyle/>
          <a:p>
            <a:r>
              <a:rPr lang="en-US" b="1" dirty="0"/>
              <a:t>I Thessalonians 3:7 &amp; Luke 22:32</a:t>
            </a:r>
            <a:endParaRPr lang="en-US" dirty="0"/>
          </a:p>
          <a:p>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228600"/>
            <a:ext cx="2095500" cy="20955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TextBox 3"/>
          <p:cNvSpPr txBox="1"/>
          <p:nvPr/>
        </p:nvSpPr>
        <p:spPr>
          <a:xfrm>
            <a:off x="838200" y="6400800"/>
            <a:ext cx="2847190" cy="369332"/>
          </a:xfrm>
          <a:prstGeom prst="rect">
            <a:avLst/>
          </a:prstGeom>
          <a:noFill/>
        </p:spPr>
        <p:txBody>
          <a:bodyPr wrap="none" rtlCol="0">
            <a:spAutoFit/>
          </a:bodyPr>
          <a:lstStyle/>
          <a:p>
            <a:r>
              <a:rPr lang="en-US" b="1" dirty="0">
                <a:solidFill>
                  <a:srgbClr val="00B050"/>
                </a:solidFill>
              </a:rPr>
              <a:t>www.RandyColeSimsSr.com</a:t>
            </a:r>
          </a:p>
        </p:txBody>
      </p:sp>
    </p:spTree>
    <p:extLst>
      <p:ext uri="{BB962C8B-B14F-4D97-AF65-F5344CB8AC3E}">
        <p14:creationId xmlns:p14="http://schemas.microsoft.com/office/powerpoint/2010/main" val="35604485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anim calcmode="lin" valueType="num">
                                      <p:cBhvr>
                                        <p:cTn id="7" dur="1000" fill="hold"/>
                                        <p:tgtEl>
                                          <p:spTgt spid="1026"/>
                                        </p:tgtEl>
                                        <p:attrNameLst>
                                          <p:attrName>ppt_w</p:attrName>
                                        </p:attrNameLst>
                                      </p:cBhvr>
                                      <p:tavLst>
                                        <p:tav tm="0">
                                          <p:val>
                                            <p:fltVal val="0"/>
                                          </p:val>
                                        </p:tav>
                                        <p:tav tm="100000">
                                          <p:val>
                                            <p:strVal val="#ppt_w"/>
                                          </p:val>
                                        </p:tav>
                                      </p:tavLst>
                                    </p:anim>
                                    <p:anim calcmode="lin" valueType="num">
                                      <p:cBhvr>
                                        <p:cTn id="8" dur="1000" fill="hold"/>
                                        <p:tgtEl>
                                          <p:spTgt spid="1026"/>
                                        </p:tgtEl>
                                        <p:attrNameLst>
                                          <p:attrName>ppt_h</p:attrName>
                                        </p:attrNameLst>
                                      </p:cBhvr>
                                      <p:tavLst>
                                        <p:tav tm="0">
                                          <p:val>
                                            <p:fltVal val="0"/>
                                          </p:val>
                                        </p:tav>
                                        <p:tav tm="100000">
                                          <p:val>
                                            <p:strVal val="#ppt_h"/>
                                          </p:val>
                                        </p:tav>
                                      </p:tavLst>
                                    </p:anim>
                                    <p:anim calcmode="lin" valueType="num">
                                      <p:cBhvr>
                                        <p:cTn id="9" dur="1000" fill="hold"/>
                                        <p:tgtEl>
                                          <p:spTgt spid="1026"/>
                                        </p:tgtEl>
                                        <p:attrNameLst>
                                          <p:attrName>style.rotation</p:attrName>
                                        </p:attrNameLst>
                                      </p:cBhvr>
                                      <p:tavLst>
                                        <p:tav tm="0">
                                          <p:val>
                                            <p:fltVal val="90"/>
                                          </p:val>
                                        </p:tav>
                                        <p:tav tm="100000">
                                          <p:val>
                                            <p:fltVal val="0"/>
                                          </p:val>
                                        </p:tav>
                                      </p:tavLst>
                                    </p:anim>
                                    <p:animEffect transition="in" filter="fade">
                                      <p:cBhvr>
                                        <p:cTn id="10" dur="1000"/>
                                        <p:tgtEl>
                                          <p:spTgt spid="1026"/>
                                        </p:tgtEl>
                                      </p:cBhvr>
                                    </p:animEffect>
                                  </p:childTnLst>
                                </p:cTn>
                              </p:par>
                              <p:par>
                                <p:cTn id="11" presetID="42" presetClass="entr" presetSubtype="0" fill="hold" grpId="0" nodeType="with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fade">
                                      <p:cBhvr>
                                        <p:cTn id="13" dur="1000"/>
                                        <p:tgtEl>
                                          <p:spTgt spid="2"/>
                                        </p:tgtEl>
                                      </p:cBhvr>
                                    </p:animEffect>
                                    <p:anim calcmode="lin" valueType="num">
                                      <p:cBhvr>
                                        <p:cTn id="14" dur="1000" fill="hold"/>
                                        <p:tgtEl>
                                          <p:spTgt spid="2"/>
                                        </p:tgtEl>
                                        <p:attrNameLst>
                                          <p:attrName>ppt_x</p:attrName>
                                        </p:attrNameLst>
                                      </p:cBhvr>
                                      <p:tavLst>
                                        <p:tav tm="0">
                                          <p:val>
                                            <p:strVal val="#ppt_x"/>
                                          </p:val>
                                        </p:tav>
                                        <p:tav tm="100000">
                                          <p:val>
                                            <p:strVal val="#ppt_x"/>
                                          </p:val>
                                        </p:tav>
                                      </p:tavLst>
                                    </p:anim>
                                    <p:anim calcmode="lin" valueType="num">
                                      <p:cBhvr>
                                        <p:cTn id="15" dur="1000" fill="hold"/>
                                        <p:tgtEl>
                                          <p:spTgt spid="2"/>
                                        </p:tgtEl>
                                        <p:attrNameLst>
                                          <p:attrName>ppt_y</p:attrName>
                                        </p:attrNameLst>
                                      </p:cBhvr>
                                      <p:tavLst>
                                        <p:tav tm="0">
                                          <p:val>
                                            <p:strVal val="#ppt_y+.1"/>
                                          </p:val>
                                        </p:tav>
                                        <p:tav tm="100000">
                                          <p:val>
                                            <p:strVal val="#ppt_y"/>
                                          </p:val>
                                        </p:tav>
                                      </p:tavLst>
                                    </p:anim>
                                  </p:childTnLst>
                                </p:cTn>
                              </p:par>
                              <p:par>
                                <p:cTn id="16" presetID="2" presetClass="entr" presetSubtype="4" fill="hold" grpId="0" nodeType="withEffect">
                                  <p:stCondLst>
                                    <p:cond delay="0"/>
                                  </p:stCondLst>
                                  <p:childTnLst>
                                    <p:set>
                                      <p:cBhvr>
                                        <p:cTn id="17" dur="1" fill="hold">
                                          <p:stCondLst>
                                            <p:cond delay="0"/>
                                          </p:stCondLst>
                                        </p:cTn>
                                        <p:tgtEl>
                                          <p:spTgt spid="3">
                                            <p:txEl>
                                              <p:pRg st="0" end="0"/>
                                            </p:txEl>
                                          </p:spTgt>
                                        </p:tgtEl>
                                        <p:attrNameLst>
                                          <p:attrName>style.visibility</p:attrName>
                                        </p:attrNameLst>
                                      </p:cBhvr>
                                      <p:to>
                                        <p:strVal val="visible"/>
                                      </p:to>
                                    </p:set>
                                    <p:anim calcmode="lin" valueType="num">
                                      <p:cBhvr additive="base">
                                        <p:cTn id="18" dur="2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9" dur="2000" fill="hold"/>
                                        <p:tgtEl>
                                          <p:spTgt spid="3">
                                            <p:txEl>
                                              <p:pRg st="0" end="0"/>
                                            </p:txEl>
                                          </p:spTgt>
                                        </p:tgtEl>
                                        <p:attrNameLst>
                                          <p:attrName>ppt_y</p:attrName>
                                        </p:attrNameLst>
                                      </p:cBhvr>
                                      <p:tavLst>
                                        <p:tav tm="0">
                                          <p:val>
                                            <p:strVal val="1+#ppt_h/2"/>
                                          </p:val>
                                        </p:tav>
                                        <p:tav tm="100000">
                                          <p:val>
                                            <p:strVal val="#ppt_y"/>
                                          </p:val>
                                        </p:tav>
                                      </p:tavLst>
                                    </p:anim>
                                  </p:childTnLst>
                                </p:cTn>
                              </p:par>
                              <p:par>
                                <p:cTn id="20" presetID="26" presetClass="entr" presetSubtype="0" fill="hold" nodeType="withEffect">
                                  <p:stCondLst>
                                    <p:cond delay="0"/>
                                  </p:stCondLst>
                                  <p:childTnLst>
                                    <p:set>
                                      <p:cBhvr>
                                        <p:cTn id="21" dur="1" fill="hold">
                                          <p:stCondLst>
                                            <p:cond delay="0"/>
                                          </p:stCondLst>
                                        </p:cTn>
                                        <p:tgtEl>
                                          <p:spTgt spid="4">
                                            <p:txEl>
                                              <p:pRg st="0" end="0"/>
                                            </p:txEl>
                                          </p:spTgt>
                                        </p:tgtEl>
                                        <p:attrNameLst>
                                          <p:attrName>style.visibility</p:attrName>
                                        </p:attrNameLst>
                                      </p:cBhvr>
                                      <p:to>
                                        <p:strVal val="visible"/>
                                      </p:to>
                                    </p:set>
                                    <p:animEffect transition="in" filter="wipe(down)">
                                      <p:cBhvr>
                                        <p:cTn id="22" dur="580">
                                          <p:stCondLst>
                                            <p:cond delay="0"/>
                                          </p:stCondLst>
                                        </p:cTn>
                                        <p:tgtEl>
                                          <p:spTgt spid="4">
                                            <p:txEl>
                                              <p:pRg st="0" end="0"/>
                                            </p:txEl>
                                          </p:spTgt>
                                        </p:tgtEl>
                                      </p:cBhvr>
                                    </p:animEffect>
                                    <p:anim calcmode="lin" valueType="num">
                                      <p:cBhvr>
                                        <p:cTn id="23" dur="1822" tmFilter="0,0; 0.14,0.36; 0.43,0.73; 0.71,0.91; 1.0,1.0">
                                          <p:stCondLst>
                                            <p:cond delay="0"/>
                                          </p:stCondLst>
                                        </p:cTn>
                                        <p:tgtEl>
                                          <p:spTgt spid="4">
                                            <p:txEl>
                                              <p:pRg st="0" end="0"/>
                                            </p:txEl>
                                          </p:spTgt>
                                        </p:tgtEl>
                                        <p:attrNameLst>
                                          <p:attrName>ppt_x</p:attrName>
                                        </p:attrNameLst>
                                      </p:cBhvr>
                                      <p:tavLst>
                                        <p:tav tm="0">
                                          <p:val>
                                            <p:strVal val="#ppt_x-0.25"/>
                                          </p:val>
                                        </p:tav>
                                        <p:tav tm="100000">
                                          <p:val>
                                            <p:strVal val="#ppt_x"/>
                                          </p:val>
                                        </p:tav>
                                      </p:tavLst>
                                    </p:anim>
                                    <p:anim calcmode="lin" valueType="num">
                                      <p:cBhvr>
                                        <p:cTn id="24" dur="664" tmFilter="0.0,0.0; 0.25,0.07; 0.50,0.2; 0.75,0.467; 1.0,1.0">
                                          <p:stCondLst>
                                            <p:cond delay="0"/>
                                          </p:stCondLst>
                                        </p:cTn>
                                        <p:tgtEl>
                                          <p:spTgt spid="4">
                                            <p:txEl>
                                              <p:pRg st="0" end="0"/>
                                            </p:txEl>
                                          </p:spTgt>
                                        </p:tgtEl>
                                        <p:attrNameLst>
                                          <p:attrName>ppt_y</p:attrName>
                                        </p:attrNameLst>
                                      </p:cBhvr>
                                      <p:tavLst>
                                        <p:tav tm="0" fmla="#ppt_y-sin(pi*$)/3">
                                          <p:val>
                                            <p:fltVal val="0.5"/>
                                          </p:val>
                                        </p:tav>
                                        <p:tav tm="100000">
                                          <p:val>
                                            <p:fltVal val="1"/>
                                          </p:val>
                                        </p:tav>
                                      </p:tavLst>
                                    </p:anim>
                                    <p:anim calcmode="lin" valueType="num">
                                      <p:cBhvr>
                                        <p:cTn id="25" dur="664" tmFilter="0, 0; 0.125,0.2665; 0.25,0.4; 0.375,0.465; 0.5,0.5;  0.625,0.535; 0.75,0.6; 0.875,0.7335; 1,1">
                                          <p:stCondLst>
                                            <p:cond delay="664"/>
                                          </p:stCondLst>
                                        </p:cTn>
                                        <p:tgtEl>
                                          <p:spTgt spid="4">
                                            <p:txEl>
                                              <p:pRg st="0" end="0"/>
                                            </p:txEl>
                                          </p:spTgt>
                                        </p:tgtEl>
                                        <p:attrNameLst>
                                          <p:attrName>ppt_y</p:attrName>
                                        </p:attrNameLst>
                                      </p:cBhvr>
                                      <p:tavLst>
                                        <p:tav tm="0" fmla="#ppt_y-sin(pi*$)/9">
                                          <p:val>
                                            <p:fltVal val="0"/>
                                          </p:val>
                                        </p:tav>
                                        <p:tav tm="100000">
                                          <p:val>
                                            <p:fltVal val="1"/>
                                          </p:val>
                                        </p:tav>
                                      </p:tavLst>
                                    </p:anim>
                                    <p:anim calcmode="lin" valueType="num">
                                      <p:cBhvr>
                                        <p:cTn id="26" dur="332" tmFilter="0, 0; 0.125,0.2665; 0.25,0.4; 0.375,0.465; 0.5,0.5;  0.625,0.535; 0.75,0.6; 0.875,0.7335; 1,1">
                                          <p:stCondLst>
                                            <p:cond delay="1324"/>
                                          </p:stCondLst>
                                        </p:cTn>
                                        <p:tgtEl>
                                          <p:spTgt spid="4">
                                            <p:txEl>
                                              <p:pRg st="0" end="0"/>
                                            </p:txEl>
                                          </p:spTgt>
                                        </p:tgtEl>
                                        <p:attrNameLst>
                                          <p:attrName>ppt_y</p:attrName>
                                        </p:attrNameLst>
                                      </p:cBhvr>
                                      <p:tavLst>
                                        <p:tav tm="0" fmla="#ppt_y-sin(pi*$)/27">
                                          <p:val>
                                            <p:fltVal val="0"/>
                                          </p:val>
                                        </p:tav>
                                        <p:tav tm="100000">
                                          <p:val>
                                            <p:fltVal val="1"/>
                                          </p:val>
                                        </p:tav>
                                      </p:tavLst>
                                    </p:anim>
                                    <p:anim calcmode="lin" valueType="num">
                                      <p:cBhvr>
                                        <p:cTn id="27" dur="164" tmFilter="0, 0; 0.125,0.2665; 0.25,0.4; 0.375,0.465; 0.5,0.5;  0.625,0.535; 0.75,0.6; 0.875,0.7335; 1,1">
                                          <p:stCondLst>
                                            <p:cond delay="1656"/>
                                          </p:stCondLst>
                                        </p:cTn>
                                        <p:tgtEl>
                                          <p:spTgt spid="4">
                                            <p:txEl>
                                              <p:pRg st="0" end="0"/>
                                            </p:txEl>
                                          </p:spTgt>
                                        </p:tgtEl>
                                        <p:attrNameLst>
                                          <p:attrName>ppt_y</p:attrName>
                                        </p:attrNameLst>
                                      </p:cBhvr>
                                      <p:tavLst>
                                        <p:tav tm="0" fmla="#ppt_y-sin(pi*$)/81">
                                          <p:val>
                                            <p:fltVal val="0"/>
                                          </p:val>
                                        </p:tav>
                                        <p:tav tm="100000">
                                          <p:val>
                                            <p:fltVal val="1"/>
                                          </p:val>
                                        </p:tav>
                                      </p:tavLst>
                                    </p:anim>
                                    <p:animScale>
                                      <p:cBhvr>
                                        <p:cTn id="28" dur="26">
                                          <p:stCondLst>
                                            <p:cond delay="650"/>
                                          </p:stCondLst>
                                        </p:cTn>
                                        <p:tgtEl>
                                          <p:spTgt spid="4">
                                            <p:txEl>
                                              <p:pRg st="0" end="0"/>
                                            </p:txEl>
                                          </p:spTgt>
                                        </p:tgtEl>
                                      </p:cBhvr>
                                      <p:to x="100000" y="60000"/>
                                    </p:animScale>
                                    <p:animScale>
                                      <p:cBhvr>
                                        <p:cTn id="29" dur="166" decel="50000">
                                          <p:stCondLst>
                                            <p:cond delay="676"/>
                                          </p:stCondLst>
                                        </p:cTn>
                                        <p:tgtEl>
                                          <p:spTgt spid="4">
                                            <p:txEl>
                                              <p:pRg st="0" end="0"/>
                                            </p:txEl>
                                          </p:spTgt>
                                        </p:tgtEl>
                                      </p:cBhvr>
                                      <p:to x="100000" y="100000"/>
                                    </p:animScale>
                                    <p:animScale>
                                      <p:cBhvr>
                                        <p:cTn id="30" dur="26">
                                          <p:stCondLst>
                                            <p:cond delay="1312"/>
                                          </p:stCondLst>
                                        </p:cTn>
                                        <p:tgtEl>
                                          <p:spTgt spid="4">
                                            <p:txEl>
                                              <p:pRg st="0" end="0"/>
                                            </p:txEl>
                                          </p:spTgt>
                                        </p:tgtEl>
                                      </p:cBhvr>
                                      <p:to x="100000" y="80000"/>
                                    </p:animScale>
                                    <p:animScale>
                                      <p:cBhvr>
                                        <p:cTn id="31" dur="166" decel="50000">
                                          <p:stCondLst>
                                            <p:cond delay="1338"/>
                                          </p:stCondLst>
                                        </p:cTn>
                                        <p:tgtEl>
                                          <p:spTgt spid="4">
                                            <p:txEl>
                                              <p:pRg st="0" end="0"/>
                                            </p:txEl>
                                          </p:spTgt>
                                        </p:tgtEl>
                                      </p:cBhvr>
                                      <p:to x="100000" y="100000"/>
                                    </p:animScale>
                                    <p:animScale>
                                      <p:cBhvr>
                                        <p:cTn id="32" dur="26">
                                          <p:stCondLst>
                                            <p:cond delay="1642"/>
                                          </p:stCondLst>
                                        </p:cTn>
                                        <p:tgtEl>
                                          <p:spTgt spid="4">
                                            <p:txEl>
                                              <p:pRg st="0" end="0"/>
                                            </p:txEl>
                                          </p:spTgt>
                                        </p:tgtEl>
                                      </p:cBhvr>
                                      <p:to x="100000" y="90000"/>
                                    </p:animScale>
                                    <p:animScale>
                                      <p:cBhvr>
                                        <p:cTn id="33" dur="166" decel="50000">
                                          <p:stCondLst>
                                            <p:cond delay="1668"/>
                                          </p:stCondLst>
                                        </p:cTn>
                                        <p:tgtEl>
                                          <p:spTgt spid="4">
                                            <p:txEl>
                                              <p:pRg st="0" end="0"/>
                                            </p:txEl>
                                          </p:spTgt>
                                        </p:tgtEl>
                                      </p:cBhvr>
                                      <p:to x="100000" y="100000"/>
                                    </p:animScale>
                                    <p:animScale>
                                      <p:cBhvr>
                                        <p:cTn id="34" dur="26">
                                          <p:stCondLst>
                                            <p:cond delay="1808"/>
                                          </p:stCondLst>
                                        </p:cTn>
                                        <p:tgtEl>
                                          <p:spTgt spid="4">
                                            <p:txEl>
                                              <p:pRg st="0" end="0"/>
                                            </p:txEl>
                                          </p:spTgt>
                                        </p:tgtEl>
                                      </p:cBhvr>
                                      <p:to x="100000" y="95000"/>
                                    </p:animScale>
                                    <p:animScale>
                                      <p:cBhvr>
                                        <p:cTn id="35" dur="166" decel="50000">
                                          <p:stCondLst>
                                            <p:cond delay="1834"/>
                                          </p:stCondLst>
                                        </p:cTn>
                                        <p:tgtEl>
                                          <p:spTgt spid="4">
                                            <p:txEl>
                                              <p:pRg st="0" end="0"/>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b="1" dirty="0">
                <a:solidFill>
                  <a:srgbClr val="00B050"/>
                </a:solidFill>
              </a:rPr>
              <a:t>INTRODUCTION</a:t>
            </a:r>
          </a:p>
        </p:txBody>
      </p:sp>
      <p:sp>
        <p:nvSpPr>
          <p:cNvPr id="3" name="Content Placeholder 2"/>
          <p:cNvSpPr>
            <a:spLocks noGrp="1"/>
          </p:cNvSpPr>
          <p:nvPr>
            <p:ph idx="1"/>
          </p:nvPr>
        </p:nvSpPr>
        <p:spPr>
          <a:xfrm>
            <a:off x="457200" y="1600200"/>
            <a:ext cx="8534400" cy="5181600"/>
          </a:xfrm>
        </p:spPr>
        <p:txBody>
          <a:bodyPr>
            <a:normAutofit fontScale="92500"/>
          </a:bodyPr>
          <a:lstStyle/>
          <a:p>
            <a:pPr marL="0" indent="0">
              <a:buNone/>
            </a:pPr>
            <a:r>
              <a:rPr lang="en-US" dirty="0"/>
              <a:t>I Thessalonians 3:7 is embedded in discussion that is noteworthy in part because of Paul’s great feelings for the people of God in Thessalonica. It is the type of charity that is both notable, as well as, reciprocated towards Paul from the Saints. To appreciate the points of FAITH DON’T FAIL ME NOW, I believe it to be necessary to understand the conditions that would be such that there is need on Paul’s part as well as ours to be undergirded by our faith! (Paul sends Timothy to establish – strengthen or encourage those that he loved! </a:t>
            </a:r>
            <a:r>
              <a:rPr lang="en-US"/>
              <a:t>See I </a:t>
            </a:r>
            <a:r>
              <a:rPr lang="en-US" b="1"/>
              <a:t>Thessalonians 3:2.</a:t>
            </a:r>
            <a:r>
              <a:rPr lang="en-US"/>
              <a:t>)</a:t>
            </a:r>
            <a:endParaRPr lang="en-US" dirty="0"/>
          </a:p>
          <a:p>
            <a:pPr marL="0" indent="0">
              <a:buNone/>
            </a:pPr>
            <a:endParaRPr lang="en-US" dirty="0"/>
          </a:p>
        </p:txBody>
      </p:sp>
    </p:spTree>
    <p:extLst>
      <p:ext uri="{BB962C8B-B14F-4D97-AF65-F5344CB8AC3E}">
        <p14:creationId xmlns:p14="http://schemas.microsoft.com/office/powerpoint/2010/main" val="26557180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42" presetClass="entr" presetSubtype="0" fill="hold" grpId="0"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fade">
                                      <p:cBhvr>
                                        <p:cTn id="15" dur="1000"/>
                                        <p:tgtEl>
                                          <p:spTgt spid="3">
                                            <p:txEl>
                                              <p:pRg st="0" end="0"/>
                                            </p:txEl>
                                          </p:spTgt>
                                        </p:tgtEl>
                                      </p:cBhvr>
                                    </p:animEffect>
                                    <p:anim calcmode="lin" valueType="num">
                                      <p:cBhvr>
                                        <p:cTn id="16"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7"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THREE POINTS OF </a:t>
            </a:r>
            <a:r>
              <a:rPr lang="en-US" b="1" dirty="0">
                <a:solidFill>
                  <a:srgbClr val="00B050"/>
                </a:solidFill>
              </a:rPr>
              <a:t>ENCOURAGEMENT</a:t>
            </a:r>
          </a:p>
        </p:txBody>
      </p:sp>
      <p:sp>
        <p:nvSpPr>
          <p:cNvPr id="3" name="Content Placeholder 2"/>
          <p:cNvSpPr>
            <a:spLocks noGrp="1"/>
          </p:cNvSpPr>
          <p:nvPr>
            <p:ph idx="1"/>
          </p:nvPr>
        </p:nvSpPr>
        <p:spPr/>
        <p:txBody>
          <a:bodyPr/>
          <a:lstStyle/>
          <a:p>
            <a:pPr marL="0" indent="0">
              <a:buNone/>
            </a:pPr>
            <a:endParaRPr lang="en-US" dirty="0"/>
          </a:p>
          <a:p>
            <a:pPr marL="0" indent="0">
              <a:buNone/>
            </a:pPr>
            <a:r>
              <a:rPr lang="en-US" sz="3600" b="1" dirty="0">
                <a:solidFill>
                  <a:srgbClr val="00B050"/>
                </a:solidFill>
              </a:rPr>
              <a:t>* TOUGH TIMES CAN BE ALONE TIMES!</a:t>
            </a:r>
          </a:p>
          <a:p>
            <a:pPr marL="0" indent="0">
              <a:buNone/>
            </a:pPr>
            <a:endParaRPr lang="en-US" sz="3600" b="1" dirty="0">
              <a:solidFill>
                <a:srgbClr val="00B050"/>
              </a:solidFill>
            </a:endParaRPr>
          </a:p>
          <a:p>
            <a:pPr marL="0" indent="0">
              <a:buNone/>
            </a:pPr>
            <a:r>
              <a:rPr lang="en-US" sz="3600" b="1" dirty="0">
                <a:solidFill>
                  <a:srgbClr val="00B050"/>
                </a:solidFill>
              </a:rPr>
              <a:t>* DON’T BE MOVED BY THE MESS!</a:t>
            </a:r>
          </a:p>
          <a:p>
            <a:pPr marL="0" indent="0">
              <a:buNone/>
            </a:pPr>
            <a:endParaRPr lang="en-US" sz="3600" b="1" dirty="0">
              <a:solidFill>
                <a:srgbClr val="00B050"/>
              </a:solidFill>
            </a:endParaRPr>
          </a:p>
          <a:p>
            <a:pPr marL="0" indent="0">
              <a:buNone/>
            </a:pPr>
            <a:r>
              <a:rPr lang="en-US" sz="3600" b="1" dirty="0">
                <a:solidFill>
                  <a:srgbClr val="00B050"/>
                </a:solidFill>
              </a:rPr>
              <a:t>* TELL ME SOMETHING GOOD!</a:t>
            </a: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58000" y="4572000"/>
            <a:ext cx="2095500" cy="20955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8518117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fade">
                                      <p:cBhvr>
                                        <p:cTn id="28" dur="1000"/>
                                        <p:tgtEl>
                                          <p:spTgt spid="3">
                                            <p:txEl>
                                              <p:pRg st="5" end="5"/>
                                            </p:txEl>
                                          </p:spTgt>
                                        </p:tgtEl>
                                      </p:cBhvr>
                                    </p:animEffect>
                                    <p:anim calcmode="lin" valueType="num">
                                      <p:cBhvr>
                                        <p:cTn id="29"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solidFill>
                  <a:srgbClr val="00B050"/>
                </a:solidFill>
              </a:rPr>
              <a:t>TOUGH TIMES CAN BE ALONE TIMES</a:t>
            </a:r>
          </a:p>
        </p:txBody>
      </p:sp>
      <p:sp>
        <p:nvSpPr>
          <p:cNvPr id="3" name="Content Placeholder 2"/>
          <p:cNvSpPr>
            <a:spLocks noGrp="1"/>
          </p:cNvSpPr>
          <p:nvPr>
            <p:ph idx="1"/>
          </p:nvPr>
        </p:nvSpPr>
        <p:spPr/>
        <p:txBody>
          <a:bodyPr>
            <a:normAutofit lnSpcReduction="10000"/>
          </a:bodyPr>
          <a:lstStyle/>
          <a:p>
            <a:r>
              <a:rPr lang="en-US" dirty="0"/>
              <a:t> A. Things got so tough for Paul that there </a:t>
            </a:r>
          </a:p>
          <a:p>
            <a:pPr marL="0" indent="0">
              <a:buNone/>
            </a:pPr>
            <a:r>
              <a:rPr lang="en-US" dirty="0"/>
              <a:t>          would be time that he wanted some time </a:t>
            </a:r>
          </a:p>
          <a:p>
            <a:pPr marL="0" indent="0">
              <a:buNone/>
            </a:pPr>
            <a:r>
              <a:rPr lang="en-US" dirty="0"/>
              <a:t>          alone (</a:t>
            </a:r>
            <a:r>
              <a:rPr lang="en-US" b="1" dirty="0"/>
              <a:t>I Thess. 3:1</a:t>
            </a:r>
            <a:r>
              <a:rPr lang="en-US" dirty="0"/>
              <a:t>) </a:t>
            </a:r>
          </a:p>
          <a:p>
            <a:r>
              <a:rPr lang="en-US" dirty="0"/>
              <a:t>   1. Remember our Savior spent time alone in </a:t>
            </a:r>
          </a:p>
          <a:p>
            <a:pPr marL="0" indent="0">
              <a:buNone/>
            </a:pPr>
            <a:r>
              <a:rPr lang="en-US" dirty="0"/>
              <a:t>          prayer (</a:t>
            </a:r>
            <a:r>
              <a:rPr lang="en-US" b="1" dirty="0"/>
              <a:t>Matthew 14:23</a:t>
            </a:r>
            <a:r>
              <a:rPr lang="en-US" dirty="0"/>
              <a:t>).</a:t>
            </a:r>
          </a:p>
          <a:p>
            <a:r>
              <a:rPr lang="en-US" dirty="0"/>
              <a:t>   2. A good way to mature in our problems </a:t>
            </a:r>
          </a:p>
          <a:p>
            <a:pPr marL="0" indent="0">
              <a:buNone/>
            </a:pPr>
            <a:r>
              <a:rPr lang="en-US" dirty="0"/>
              <a:t>          may be in helping others</a:t>
            </a:r>
            <a:r>
              <a:rPr lang="en-US" b="1" u="sng" dirty="0"/>
              <a:t> </a:t>
            </a:r>
            <a:r>
              <a:rPr lang="en-US" dirty="0"/>
              <a:t>with their </a:t>
            </a:r>
          </a:p>
          <a:p>
            <a:pPr marL="0" indent="0">
              <a:buNone/>
            </a:pPr>
            <a:r>
              <a:rPr lang="en-US" dirty="0"/>
              <a:t>          problems (</a:t>
            </a:r>
            <a:r>
              <a:rPr lang="en-US" b="1" dirty="0"/>
              <a:t>I Thess. 3:2</a:t>
            </a:r>
            <a:r>
              <a:rPr lang="en-US" dirty="0"/>
              <a:t>).</a:t>
            </a:r>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827445" y="4800600"/>
            <a:ext cx="1310858" cy="2057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8620322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Effect transition="in" filter="fade">
                                      <p:cBhvr>
                                        <p:cTn id="24" dur="1000"/>
                                        <p:tgtEl>
                                          <p:spTgt spid="3">
                                            <p:txEl>
                                              <p:pRg st="2" end="2"/>
                                            </p:txEl>
                                          </p:spTgt>
                                        </p:tgtEl>
                                      </p:cBhvr>
                                    </p:animEffect>
                                    <p:anim calcmode="lin" valueType="num">
                                      <p:cBhvr>
                                        <p:cTn id="2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Effect transition="in" filter="fade">
                                      <p:cBhvr>
                                        <p:cTn id="31" dur="1000"/>
                                        <p:tgtEl>
                                          <p:spTgt spid="3">
                                            <p:txEl>
                                              <p:pRg st="3" end="3"/>
                                            </p:txEl>
                                          </p:spTgt>
                                        </p:tgtEl>
                                      </p:cBhvr>
                                    </p:animEffect>
                                    <p:anim calcmode="lin" valueType="num">
                                      <p:cBhvr>
                                        <p:cTn id="3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3" end="3"/>
                                            </p:txEl>
                                          </p:spTgt>
                                        </p:tgtEl>
                                        <p:attrNameLst>
                                          <p:attrName>ppt_y</p:attrName>
                                        </p:attrNameLst>
                                      </p:cBhvr>
                                      <p:tavLst>
                                        <p:tav tm="0">
                                          <p:val>
                                            <p:strVal val="#ppt_y+.1"/>
                                          </p:val>
                                        </p:tav>
                                        <p:tav tm="100000">
                                          <p:val>
                                            <p:strVal val="#ppt_y"/>
                                          </p:val>
                                        </p:tav>
                                      </p:tavLst>
                                    </p:anim>
                                  </p:childTnLst>
                                </p:cTn>
                              </p:par>
                              <p:par>
                                <p:cTn id="34" presetID="42" presetClass="entr" presetSubtype="0" fill="hold" nodeType="withEffect">
                                  <p:stCondLst>
                                    <p:cond delay="0"/>
                                  </p:stCondLst>
                                  <p:childTnLst>
                                    <p:set>
                                      <p:cBhvr>
                                        <p:cTn id="35" dur="1" fill="hold">
                                          <p:stCondLst>
                                            <p:cond delay="0"/>
                                          </p:stCondLst>
                                        </p:cTn>
                                        <p:tgtEl>
                                          <p:spTgt spid="3">
                                            <p:txEl>
                                              <p:pRg st="4" end="4"/>
                                            </p:txEl>
                                          </p:spTgt>
                                        </p:tgtEl>
                                        <p:attrNameLst>
                                          <p:attrName>style.visibility</p:attrName>
                                        </p:attrNameLst>
                                      </p:cBhvr>
                                      <p:to>
                                        <p:strVal val="visible"/>
                                      </p:to>
                                    </p:set>
                                    <p:animEffect transition="in" filter="fade">
                                      <p:cBhvr>
                                        <p:cTn id="36" dur="1000"/>
                                        <p:tgtEl>
                                          <p:spTgt spid="3">
                                            <p:txEl>
                                              <p:pRg st="4" end="4"/>
                                            </p:txEl>
                                          </p:spTgt>
                                        </p:tgtEl>
                                      </p:cBhvr>
                                    </p:animEffect>
                                    <p:anim calcmode="lin" valueType="num">
                                      <p:cBhvr>
                                        <p:cTn id="37"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8"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42" presetClass="entr" presetSubtype="0" fill="hold"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Effect transition="in" filter="fade">
                                      <p:cBhvr>
                                        <p:cTn id="43" dur="1000"/>
                                        <p:tgtEl>
                                          <p:spTgt spid="3">
                                            <p:txEl>
                                              <p:pRg st="5" end="5"/>
                                            </p:txEl>
                                          </p:spTgt>
                                        </p:tgtEl>
                                      </p:cBhvr>
                                    </p:animEffect>
                                    <p:anim calcmode="lin" valueType="num">
                                      <p:cBhvr>
                                        <p:cTn id="44"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5" dur="1000" fill="hold"/>
                                        <p:tgtEl>
                                          <p:spTgt spid="3">
                                            <p:txEl>
                                              <p:pRg st="5" end="5"/>
                                            </p:txEl>
                                          </p:spTgt>
                                        </p:tgtEl>
                                        <p:attrNameLst>
                                          <p:attrName>ppt_y</p:attrName>
                                        </p:attrNameLst>
                                      </p:cBhvr>
                                      <p:tavLst>
                                        <p:tav tm="0">
                                          <p:val>
                                            <p:strVal val="#ppt_y+.1"/>
                                          </p:val>
                                        </p:tav>
                                        <p:tav tm="100000">
                                          <p:val>
                                            <p:strVal val="#ppt_y"/>
                                          </p:val>
                                        </p:tav>
                                      </p:tavLst>
                                    </p:anim>
                                  </p:childTnLst>
                                </p:cTn>
                              </p:par>
                              <p:par>
                                <p:cTn id="46" presetID="42" presetClass="entr" presetSubtype="0" fill="hold" nodeType="withEffect">
                                  <p:stCondLst>
                                    <p:cond delay="0"/>
                                  </p:stCondLst>
                                  <p:childTnLst>
                                    <p:set>
                                      <p:cBhvr>
                                        <p:cTn id="47" dur="1" fill="hold">
                                          <p:stCondLst>
                                            <p:cond delay="0"/>
                                          </p:stCondLst>
                                        </p:cTn>
                                        <p:tgtEl>
                                          <p:spTgt spid="3">
                                            <p:txEl>
                                              <p:pRg st="6" end="6"/>
                                            </p:txEl>
                                          </p:spTgt>
                                        </p:tgtEl>
                                        <p:attrNameLst>
                                          <p:attrName>style.visibility</p:attrName>
                                        </p:attrNameLst>
                                      </p:cBhvr>
                                      <p:to>
                                        <p:strVal val="visible"/>
                                      </p:to>
                                    </p:set>
                                    <p:animEffect transition="in" filter="fade">
                                      <p:cBhvr>
                                        <p:cTn id="48" dur="1000"/>
                                        <p:tgtEl>
                                          <p:spTgt spid="3">
                                            <p:txEl>
                                              <p:pRg st="6" end="6"/>
                                            </p:txEl>
                                          </p:spTgt>
                                        </p:tgtEl>
                                      </p:cBhvr>
                                    </p:animEffect>
                                    <p:anim calcmode="lin" valueType="num">
                                      <p:cBhvr>
                                        <p:cTn id="49"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0" dur="1000" fill="hold"/>
                                        <p:tgtEl>
                                          <p:spTgt spid="3">
                                            <p:txEl>
                                              <p:pRg st="6" end="6"/>
                                            </p:txEl>
                                          </p:spTgt>
                                        </p:tgtEl>
                                        <p:attrNameLst>
                                          <p:attrName>ppt_y</p:attrName>
                                        </p:attrNameLst>
                                      </p:cBhvr>
                                      <p:tavLst>
                                        <p:tav tm="0">
                                          <p:val>
                                            <p:strVal val="#ppt_y+.1"/>
                                          </p:val>
                                        </p:tav>
                                        <p:tav tm="100000">
                                          <p:val>
                                            <p:strVal val="#ppt_y"/>
                                          </p:val>
                                        </p:tav>
                                      </p:tavLst>
                                    </p:anim>
                                  </p:childTnLst>
                                </p:cTn>
                              </p:par>
                              <p:par>
                                <p:cTn id="51" presetID="42" presetClass="entr" presetSubtype="0" fill="hold" nodeType="withEffect">
                                  <p:stCondLst>
                                    <p:cond delay="0"/>
                                  </p:stCondLst>
                                  <p:childTnLst>
                                    <p:set>
                                      <p:cBhvr>
                                        <p:cTn id="52" dur="1" fill="hold">
                                          <p:stCondLst>
                                            <p:cond delay="0"/>
                                          </p:stCondLst>
                                        </p:cTn>
                                        <p:tgtEl>
                                          <p:spTgt spid="3">
                                            <p:txEl>
                                              <p:pRg st="7" end="7"/>
                                            </p:txEl>
                                          </p:spTgt>
                                        </p:tgtEl>
                                        <p:attrNameLst>
                                          <p:attrName>style.visibility</p:attrName>
                                        </p:attrNameLst>
                                      </p:cBhvr>
                                      <p:to>
                                        <p:strVal val="visible"/>
                                      </p:to>
                                    </p:set>
                                    <p:animEffect transition="in" filter="fade">
                                      <p:cBhvr>
                                        <p:cTn id="53" dur="1000"/>
                                        <p:tgtEl>
                                          <p:spTgt spid="3">
                                            <p:txEl>
                                              <p:pRg st="7" end="7"/>
                                            </p:txEl>
                                          </p:spTgt>
                                        </p:tgtEl>
                                      </p:cBhvr>
                                    </p:animEffect>
                                    <p:anim calcmode="lin" valueType="num">
                                      <p:cBhvr>
                                        <p:cTn id="54"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5"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5324742"/>
            <a:ext cx="1533258" cy="153325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title"/>
          </p:nvPr>
        </p:nvSpPr>
        <p:spPr/>
        <p:txBody>
          <a:bodyPr/>
          <a:lstStyle/>
          <a:p>
            <a:r>
              <a:rPr lang="en-US" b="1" dirty="0">
                <a:solidFill>
                  <a:srgbClr val="00B050"/>
                </a:solidFill>
              </a:rPr>
              <a:t>DON’T BE MOVED BY THE MESS!</a:t>
            </a:r>
          </a:p>
        </p:txBody>
      </p:sp>
      <p:sp>
        <p:nvSpPr>
          <p:cNvPr id="3" name="Content Placeholder 2"/>
          <p:cNvSpPr>
            <a:spLocks noGrp="1"/>
          </p:cNvSpPr>
          <p:nvPr>
            <p:ph idx="1"/>
          </p:nvPr>
        </p:nvSpPr>
        <p:spPr>
          <a:xfrm>
            <a:off x="457200" y="1600200"/>
            <a:ext cx="8534400" cy="4525963"/>
          </a:xfrm>
        </p:spPr>
        <p:txBody>
          <a:bodyPr>
            <a:normAutofit fontScale="92500"/>
          </a:bodyPr>
          <a:lstStyle/>
          <a:p>
            <a:pPr marL="0" indent="0">
              <a:buNone/>
            </a:pPr>
            <a:r>
              <a:rPr lang="en-US" dirty="0"/>
              <a:t>Note – read v. 3 and explain terms from text.</a:t>
            </a:r>
          </a:p>
          <a:p>
            <a:pPr marL="0" indent="0">
              <a:buNone/>
            </a:pPr>
            <a:r>
              <a:rPr lang="en-US" dirty="0"/>
              <a:t>  A. The Apostle Paul didn’t want the Thessalonians   </a:t>
            </a:r>
          </a:p>
          <a:p>
            <a:pPr marL="0" indent="0">
              <a:buNone/>
            </a:pPr>
            <a:r>
              <a:rPr lang="en-US" dirty="0"/>
              <a:t>       to be moved by the mess. (mess = persecutions </a:t>
            </a:r>
          </a:p>
          <a:p>
            <a:pPr marL="0" indent="0">
              <a:buNone/>
            </a:pPr>
            <a:r>
              <a:rPr lang="en-US" dirty="0"/>
              <a:t>       &amp; afflictions)</a:t>
            </a:r>
          </a:p>
          <a:p>
            <a:pPr marL="0" indent="0">
              <a:buNone/>
            </a:pPr>
            <a:r>
              <a:rPr lang="en-US" dirty="0"/>
              <a:t>  B. Appointed - means to be destined</a:t>
            </a:r>
          </a:p>
          <a:p>
            <a:pPr marL="0" indent="0">
              <a:buNone/>
            </a:pPr>
            <a:r>
              <a:rPr lang="en-US" dirty="0"/>
              <a:t>      1. It is not if but when! (</a:t>
            </a:r>
            <a:r>
              <a:rPr lang="en-US" b="1" dirty="0"/>
              <a:t>Luke 17:1</a:t>
            </a:r>
            <a:r>
              <a:rPr lang="en-US" dirty="0"/>
              <a:t>)</a:t>
            </a:r>
          </a:p>
          <a:p>
            <a:pPr marL="0" indent="0">
              <a:buNone/>
            </a:pPr>
            <a:r>
              <a:rPr lang="en-US" dirty="0"/>
              <a:t>      2. The </a:t>
            </a:r>
            <a:r>
              <a:rPr lang="en-US" u="sng" dirty="0"/>
              <a:t>unrighteous</a:t>
            </a:r>
            <a:r>
              <a:rPr lang="en-US" dirty="0"/>
              <a:t> oft times resent the </a:t>
            </a:r>
            <a:r>
              <a:rPr lang="en-US" u="sng" dirty="0"/>
              <a:t>righteous</a:t>
            </a:r>
            <a:r>
              <a:rPr lang="en-US" dirty="0"/>
              <a:t>! </a:t>
            </a:r>
          </a:p>
          <a:p>
            <a:pPr marL="0" indent="0">
              <a:buNone/>
            </a:pPr>
            <a:r>
              <a:rPr lang="en-US" dirty="0"/>
              <a:t>         (See </a:t>
            </a:r>
            <a:r>
              <a:rPr lang="en-US" b="1" dirty="0"/>
              <a:t>II Timothy 3:1-15</a:t>
            </a:r>
            <a:r>
              <a:rPr lang="en-US" dirty="0"/>
              <a:t> &amp; emphasize </a:t>
            </a:r>
            <a:r>
              <a:rPr lang="en-US" b="1" dirty="0"/>
              <a:t>v. 12-15</a:t>
            </a:r>
            <a:r>
              <a:rPr lang="en-US" dirty="0"/>
              <a:t>)</a:t>
            </a:r>
          </a:p>
        </p:txBody>
      </p:sp>
    </p:spTree>
    <p:extLst>
      <p:ext uri="{BB962C8B-B14F-4D97-AF65-F5344CB8AC3E}">
        <p14:creationId xmlns:p14="http://schemas.microsoft.com/office/powerpoint/2010/main" val="26028715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00B050"/>
                </a:solidFill>
              </a:rPr>
              <a:t>TELL ME SOMETHING GOOD!</a:t>
            </a:r>
          </a:p>
        </p:txBody>
      </p:sp>
      <p:sp>
        <p:nvSpPr>
          <p:cNvPr id="3" name="Content Placeholder 2"/>
          <p:cNvSpPr>
            <a:spLocks noGrp="1"/>
          </p:cNvSpPr>
          <p:nvPr>
            <p:ph idx="1"/>
          </p:nvPr>
        </p:nvSpPr>
        <p:spPr>
          <a:xfrm>
            <a:off x="457200" y="1600200"/>
            <a:ext cx="8382000" cy="4525963"/>
          </a:xfrm>
        </p:spPr>
        <p:txBody>
          <a:bodyPr>
            <a:normAutofit fontScale="85000" lnSpcReduction="10000"/>
          </a:bodyPr>
          <a:lstStyle/>
          <a:p>
            <a:pPr marL="0" indent="0">
              <a:buNone/>
            </a:pPr>
            <a:r>
              <a:rPr lang="en-US" dirty="0"/>
              <a:t>(The Gospel is the Good News – “Glad Tidings” – </a:t>
            </a:r>
            <a:r>
              <a:rPr lang="en-US" b="1" dirty="0"/>
              <a:t>Luke 8:1</a:t>
            </a:r>
            <a:r>
              <a:rPr lang="en-US" dirty="0"/>
              <a:t>)</a:t>
            </a:r>
          </a:p>
          <a:p>
            <a:pPr marL="0" indent="0">
              <a:buNone/>
            </a:pPr>
            <a:r>
              <a:rPr lang="en-US" dirty="0"/>
              <a:t>    A. The Thessalonians are doing well in faith &amp; charity!</a:t>
            </a:r>
          </a:p>
          <a:p>
            <a:pPr marL="0" indent="0">
              <a:buNone/>
            </a:pPr>
            <a:r>
              <a:rPr lang="en-US" dirty="0"/>
              <a:t>       1. Faith – Reference to their service to God.</a:t>
            </a:r>
          </a:p>
          <a:p>
            <a:pPr marL="0" indent="0">
              <a:buNone/>
            </a:pPr>
            <a:r>
              <a:rPr lang="en-US" dirty="0"/>
              <a:t>       2. Charity – Love – As used here is the form of love </a:t>
            </a:r>
          </a:p>
          <a:p>
            <a:pPr marL="0" indent="0">
              <a:buNone/>
            </a:pPr>
            <a:r>
              <a:rPr lang="en-US" dirty="0"/>
              <a:t>           that is manifested in service to the brethren.</a:t>
            </a:r>
          </a:p>
          <a:p>
            <a:pPr marL="0" indent="0">
              <a:buNone/>
            </a:pPr>
            <a:r>
              <a:rPr lang="en-US" dirty="0"/>
              <a:t>    B. </a:t>
            </a:r>
            <a:r>
              <a:rPr lang="en-US" dirty="0" err="1"/>
              <a:t>Pauls</a:t>
            </a:r>
            <a:r>
              <a:rPr lang="en-US" dirty="0"/>
              <a:t> challenges where not alleviated based on the </a:t>
            </a:r>
          </a:p>
          <a:p>
            <a:pPr marL="0" indent="0">
              <a:buNone/>
            </a:pPr>
            <a:r>
              <a:rPr lang="en-US" dirty="0"/>
              <a:t>        behavior of the Thessalonians but their behavior</a:t>
            </a:r>
          </a:p>
          <a:p>
            <a:pPr marL="0" indent="0">
              <a:buNone/>
            </a:pPr>
            <a:r>
              <a:rPr lang="en-US" dirty="0"/>
              <a:t>        did help Paul to be encouraged about his own labor </a:t>
            </a:r>
          </a:p>
          <a:p>
            <a:pPr marL="0" indent="0">
              <a:buNone/>
            </a:pPr>
            <a:r>
              <a:rPr lang="en-US" dirty="0"/>
              <a:t>        difficulties (see </a:t>
            </a:r>
            <a:r>
              <a:rPr lang="en-US" b="1" dirty="0"/>
              <a:t>I Thess. 3:7</a:t>
            </a:r>
            <a:r>
              <a:rPr lang="en-US" dirty="0"/>
              <a:t>)</a:t>
            </a:r>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 y="5715000"/>
            <a:ext cx="8991599" cy="10858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060076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par>
                                <p:cTn id="24" presetID="42" presetClass="entr" presetSubtype="0" fill="hold" nodeType="with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Effect transition="in" filter="fade">
                                      <p:cBhvr>
                                        <p:cTn id="26" dur="1000"/>
                                        <p:tgtEl>
                                          <p:spTgt spid="3">
                                            <p:txEl>
                                              <p:pRg st="2" end="2"/>
                                            </p:txEl>
                                          </p:spTgt>
                                        </p:tgtEl>
                                      </p:cBhvr>
                                    </p:animEffect>
                                    <p:anim calcmode="lin" valueType="num">
                                      <p:cBhvr>
                                        <p:cTn id="27"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9" presetID="42" presetClass="entr" presetSubtype="0" fill="hold" nodeType="with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Effect transition="in" filter="fade">
                                      <p:cBhvr>
                                        <p:cTn id="31" dur="1000"/>
                                        <p:tgtEl>
                                          <p:spTgt spid="3">
                                            <p:txEl>
                                              <p:pRg st="3" end="3"/>
                                            </p:txEl>
                                          </p:spTgt>
                                        </p:tgtEl>
                                      </p:cBhvr>
                                    </p:animEffect>
                                    <p:anim calcmode="lin" valueType="num">
                                      <p:cBhvr>
                                        <p:cTn id="3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3" end="3"/>
                                            </p:txEl>
                                          </p:spTgt>
                                        </p:tgtEl>
                                        <p:attrNameLst>
                                          <p:attrName>ppt_y</p:attrName>
                                        </p:attrNameLst>
                                      </p:cBhvr>
                                      <p:tavLst>
                                        <p:tav tm="0">
                                          <p:val>
                                            <p:strVal val="#ppt_y+.1"/>
                                          </p:val>
                                        </p:tav>
                                        <p:tav tm="100000">
                                          <p:val>
                                            <p:strVal val="#ppt_y"/>
                                          </p:val>
                                        </p:tav>
                                      </p:tavLst>
                                    </p:anim>
                                  </p:childTnLst>
                                </p:cTn>
                              </p:par>
                              <p:par>
                                <p:cTn id="34" presetID="42" presetClass="entr" presetSubtype="0" fill="hold" nodeType="withEffect">
                                  <p:stCondLst>
                                    <p:cond delay="0"/>
                                  </p:stCondLst>
                                  <p:childTnLst>
                                    <p:set>
                                      <p:cBhvr>
                                        <p:cTn id="35" dur="1" fill="hold">
                                          <p:stCondLst>
                                            <p:cond delay="0"/>
                                          </p:stCondLst>
                                        </p:cTn>
                                        <p:tgtEl>
                                          <p:spTgt spid="3">
                                            <p:txEl>
                                              <p:pRg st="4" end="4"/>
                                            </p:txEl>
                                          </p:spTgt>
                                        </p:tgtEl>
                                        <p:attrNameLst>
                                          <p:attrName>style.visibility</p:attrName>
                                        </p:attrNameLst>
                                      </p:cBhvr>
                                      <p:to>
                                        <p:strVal val="visible"/>
                                      </p:to>
                                    </p:set>
                                    <p:animEffect transition="in" filter="fade">
                                      <p:cBhvr>
                                        <p:cTn id="36" dur="1000"/>
                                        <p:tgtEl>
                                          <p:spTgt spid="3">
                                            <p:txEl>
                                              <p:pRg st="4" end="4"/>
                                            </p:txEl>
                                          </p:spTgt>
                                        </p:tgtEl>
                                      </p:cBhvr>
                                    </p:animEffect>
                                    <p:anim calcmode="lin" valueType="num">
                                      <p:cBhvr>
                                        <p:cTn id="37"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8"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42" presetClass="entr" presetSubtype="0" fill="hold"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Effect transition="in" filter="fade">
                                      <p:cBhvr>
                                        <p:cTn id="43" dur="1000"/>
                                        <p:tgtEl>
                                          <p:spTgt spid="3">
                                            <p:txEl>
                                              <p:pRg st="5" end="5"/>
                                            </p:txEl>
                                          </p:spTgt>
                                        </p:tgtEl>
                                      </p:cBhvr>
                                    </p:animEffect>
                                    <p:anim calcmode="lin" valueType="num">
                                      <p:cBhvr>
                                        <p:cTn id="44"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5" dur="1000" fill="hold"/>
                                        <p:tgtEl>
                                          <p:spTgt spid="3">
                                            <p:txEl>
                                              <p:pRg st="5" end="5"/>
                                            </p:txEl>
                                          </p:spTgt>
                                        </p:tgtEl>
                                        <p:attrNameLst>
                                          <p:attrName>ppt_y</p:attrName>
                                        </p:attrNameLst>
                                      </p:cBhvr>
                                      <p:tavLst>
                                        <p:tav tm="0">
                                          <p:val>
                                            <p:strVal val="#ppt_y+.1"/>
                                          </p:val>
                                        </p:tav>
                                        <p:tav tm="100000">
                                          <p:val>
                                            <p:strVal val="#ppt_y"/>
                                          </p:val>
                                        </p:tav>
                                      </p:tavLst>
                                    </p:anim>
                                  </p:childTnLst>
                                </p:cTn>
                              </p:par>
                              <p:par>
                                <p:cTn id="46" presetID="42" presetClass="entr" presetSubtype="0" fill="hold" nodeType="withEffect">
                                  <p:stCondLst>
                                    <p:cond delay="0"/>
                                  </p:stCondLst>
                                  <p:childTnLst>
                                    <p:set>
                                      <p:cBhvr>
                                        <p:cTn id="47" dur="1" fill="hold">
                                          <p:stCondLst>
                                            <p:cond delay="0"/>
                                          </p:stCondLst>
                                        </p:cTn>
                                        <p:tgtEl>
                                          <p:spTgt spid="3">
                                            <p:txEl>
                                              <p:pRg st="6" end="6"/>
                                            </p:txEl>
                                          </p:spTgt>
                                        </p:tgtEl>
                                        <p:attrNameLst>
                                          <p:attrName>style.visibility</p:attrName>
                                        </p:attrNameLst>
                                      </p:cBhvr>
                                      <p:to>
                                        <p:strVal val="visible"/>
                                      </p:to>
                                    </p:set>
                                    <p:animEffect transition="in" filter="fade">
                                      <p:cBhvr>
                                        <p:cTn id="48" dur="1000"/>
                                        <p:tgtEl>
                                          <p:spTgt spid="3">
                                            <p:txEl>
                                              <p:pRg st="6" end="6"/>
                                            </p:txEl>
                                          </p:spTgt>
                                        </p:tgtEl>
                                      </p:cBhvr>
                                    </p:animEffect>
                                    <p:anim calcmode="lin" valueType="num">
                                      <p:cBhvr>
                                        <p:cTn id="49"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0" dur="1000" fill="hold"/>
                                        <p:tgtEl>
                                          <p:spTgt spid="3">
                                            <p:txEl>
                                              <p:pRg st="6" end="6"/>
                                            </p:txEl>
                                          </p:spTgt>
                                        </p:tgtEl>
                                        <p:attrNameLst>
                                          <p:attrName>ppt_y</p:attrName>
                                        </p:attrNameLst>
                                      </p:cBhvr>
                                      <p:tavLst>
                                        <p:tav tm="0">
                                          <p:val>
                                            <p:strVal val="#ppt_y+.1"/>
                                          </p:val>
                                        </p:tav>
                                        <p:tav tm="100000">
                                          <p:val>
                                            <p:strVal val="#ppt_y"/>
                                          </p:val>
                                        </p:tav>
                                      </p:tavLst>
                                    </p:anim>
                                  </p:childTnLst>
                                </p:cTn>
                              </p:par>
                              <p:par>
                                <p:cTn id="51" presetID="42" presetClass="entr" presetSubtype="0" fill="hold" nodeType="withEffect">
                                  <p:stCondLst>
                                    <p:cond delay="0"/>
                                  </p:stCondLst>
                                  <p:childTnLst>
                                    <p:set>
                                      <p:cBhvr>
                                        <p:cTn id="52" dur="1" fill="hold">
                                          <p:stCondLst>
                                            <p:cond delay="0"/>
                                          </p:stCondLst>
                                        </p:cTn>
                                        <p:tgtEl>
                                          <p:spTgt spid="3">
                                            <p:txEl>
                                              <p:pRg st="7" end="7"/>
                                            </p:txEl>
                                          </p:spTgt>
                                        </p:tgtEl>
                                        <p:attrNameLst>
                                          <p:attrName>style.visibility</p:attrName>
                                        </p:attrNameLst>
                                      </p:cBhvr>
                                      <p:to>
                                        <p:strVal val="visible"/>
                                      </p:to>
                                    </p:set>
                                    <p:animEffect transition="in" filter="fade">
                                      <p:cBhvr>
                                        <p:cTn id="53" dur="1000"/>
                                        <p:tgtEl>
                                          <p:spTgt spid="3">
                                            <p:txEl>
                                              <p:pRg st="7" end="7"/>
                                            </p:txEl>
                                          </p:spTgt>
                                        </p:tgtEl>
                                      </p:cBhvr>
                                    </p:animEffect>
                                    <p:anim calcmode="lin" valueType="num">
                                      <p:cBhvr>
                                        <p:cTn id="54"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5" dur="1000" fill="hold"/>
                                        <p:tgtEl>
                                          <p:spTgt spid="3">
                                            <p:txEl>
                                              <p:pRg st="7" end="7"/>
                                            </p:txEl>
                                          </p:spTgt>
                                        </p:tgtEl>
                                        <p:attrNameLst>
                                          <p:attrName>ppt_y</p:attrName>
                                        </p:attrNameLst>
                                      </p:cBhvr>
                                      <p:tavLst>
                                        <p:tav tm="0">
                                          <p:val>
                                            <p:strVal val="#ppt_y+.1"/>
                                          </p:val>
                                        </p:tav>
                                        <p:tav tm="100000">
                                          <p:val>
                                            <p:strVal val="#ppt_y"/>
                                          </p:val>
                                        </p:tav>
                                      </p:tavLst>
                                    </p:anim>
                                  </p:childTnLst>
                                </p:cTn>
                              </p:par>
                              <p:par>
                                <p:cTn id="56" presetID="42" presetClass="entr" presetSubtype="0" fill="hold" nodeType="withEffect">
                                  <p:stCondLst>
                                    <p:cond delay="0"/>
                                  </p:stCondLst>
                                  <p:childTnLst>
                                    <p:set>
                                      <p:cBhvr>
                                        <p:cTn id="57" dur="1" fill="hold">
                                          <p:stCondLst>
                                            <p:cond delay="0"/>
                                          </p:stCondLst>
                                        </p:cTn>
                                        <p:tgtEl>
                                          <p:spTgt spid="3">
                                            <p:txEl>
                                              <p:pRg st="8" end="8"/>
                                            </p:txEl>
                                          </p:spTgt>
                                        </p:tgtEl>
                                        <p:attrNameLst>
                                          <p:attrName>style.visibility</p:attrName>
                                        </p:attrNameLst>
                                      </p:cBhvr>
                                      <p:to>
                                        <p:strVal val="visible"/>
                                      </p:to>
                                    </p:set>
                                    <p:animEffect transition="in" filter="fade">
                                      <p:cBhvr>
                                        <p:cTn id="58" dur="1000"/>
                                        <p:tgtEl>
                                          <p:spTgt spid="3">
                                            <p:txEl>
                                              <p:pRg st="8" end="8"/>
                                            </p:txEl>
                                          </p:spTgt>
                                        </p:tgtEl>
                                      </p:cBhvr>
                                    </p:animEffect>
                                    <p:anim calcmode="lin" valueType="num">
                                      <p:cBhvr>
                                        <p:cTn id="59"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60"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75</TotalTime>
  <Words>651</Words>
  <Application>Microsoft Office PowerPoint</Application>
  <PresentationFormat>On-screen Show (4:3)</PresentationFormat>
  <Paragraphs>42</Paragraphs>
  <Slides>7</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7</vt:i4>
      </vt:variant>
    </vt:vector>
  </HeadingPairs>
  <TitlesOfParts>
    <vt:vector size="10" baseType="lpstr">
      <vt:lpstr>Arial</vt:lpstr>
      <vt:lpstr>Calibri</vt:lpstr>
      <vt:lpstr>Office Theme</vt:lpstr>
      <vt:lpstr>1 Thessalonians 3:1-7 (KJV)</vt:lpstr>
      <vt:lpstr>FAITH DON’T FAIL ME NOW!</vt:lpstr>
      <vt:lpstr>INTRODUCTION</vt:lpstr>
      <vt:lpstr>THREE POINTS OF ENCOURAGEMENT</vt:lpstr>
      <vt:lpstr>TOUGH TIMES CAN BE ALONE TIMES</vt:lpstr>
      <vt:lpstr>DON’T BE MOVED BY THE MESS!</vt:lpstr>
      <vt:lpstr>TELL ME SOMETHING GOOD!</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FAITH DON’T FAIL ME NOW!</dc:title>
  <dc:creator>Randy</dc:creator>
  <cp:lastModifiedBy>Randy Cole Sims Sr</cp:lastModifiedBy>
  <cp:revision>5</cp:revision>
  <dcterms:created xsi:type="dcterms:W3CDTF">2015-10-08T22:05:07Z</dcterms:created>
  <dcterms:modified xsi:type="dcterms:W3CDTF">2020-04-28T22:49:27Z</dcterms:modified>
</cp:coreProperties>
</file>