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63" r:id="rId4"/>
    <p:sldId id="260" r:id="rId5"/>
    <p:sldId id="257" r:id="rId6"/>
    <p:sldId id="258"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4DABB44-AD9D-4FA9-813C-CE52EF4A6E1C}"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D9F5-8C79-4DD8-B7FF-EA299362B5EC}" type="slidenum">
              <a:rPr lang="en-US" smtClean="0"/>
              <a:t>‹#›</a:t>
            </a:fld>
            <a:endParaRPr lang="en-US"/>
          </a:p>
        </p:txBody>
      </p:sp>
    </p:spTree>
    <p:extLst>
      <p:ext uri="{BB962C8B-B14F-4D97-AF65-F5344CB8AC3E}">
        <p14:creationId xmlns:p14="http://schemas.microsoft.com/office/powerpoint/2010/main" val="1172496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DABB44-AD9D-4FA9-813C-CE52EF4A6E1C}"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D9F5-8C79-4DD8-B7FF-EA299362B5EC}" type="slidenum">
              <a:rPr lang="en-US" smtClean="0"/>
              <a:t>‹#›</a:t>
            </a:fld>
            <a:endParaRPr lang="en-US"/>
          </a:p>
        </p:txBody>
      </p:sp>
    </p:spTree>
    <p:extLst>
      <p:ext uri="{BB962C8B-B14F-4D97-AF65-F5344CB8AC3E}">
        <p14:creationId xmlns:p14="http://schemas.microsoft.com/office/powerpoint/2010/main" val="3409017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DABB44-AD9D-4FA9-813C-CE52EF4A6E1C}"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D9F5-8C79-4DD8-B7FF-EA299362B5EC}" type="slidenum">
              <a:rPr lang="en-US" smtClean="0"/>
              <a:t>‹#›</a:t>
            </a:fld>
            <a:endParaRPr lang="en-US"/>
          </a:p>
        </p:txBody>
      </p:sp>
    </p:spTree>
    <p:extLst>
      <p:ext uri="{BB962C8B-B14F-4D97-AF65-F5344CB8AC3E}">
        <p14:creationId xmlns:p14="http://schemas.microsoft.com/office/powerpoint/2010/main" val="15523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DABB44-AD9D-4FA9-813C-CE52EF4A6E1C}"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D9F5-8C79-4DD8-B7FF-EA299362B5EC}" type="slidenum">
              <a:rPr lang="en-US" smtClean="0"/>
              <a:t>‹#›</a:t>
            </a:fld>
            <a:endParaRPr lang="en-US"/>
          </a:p>
        </p:txBody>
      </p:sp>
    </p:spTree>
    <p:extLst>
      <p:ext uri="{BB962C8B-B14F-4D97-AF65-F5344CB8AC3E}">
        <p14:creationId xmlns:p14="http://schemas.microsoft.com/office/powerpoint/2010/main" val="386226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ABB44-AD9D-4FA9-813C-CE52EF4A6E1C}"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D9F5-8C79-4DD8-B7FF-EA299362B5EC}" type="slidenum">
              <a:rPr lang="en-US" smtClean="0"/>
              <a:t>‹#›</a:t>
            </a:fld>
            <a:endParaRPr lang="en-US"/>
          </a:p>
        </p:txBody>
      </p:sp>
    </p:spTree>
    <p:extLst>
      <p:ext uri="{BB962C8B-B14F-4D97-AF65-F5344CB8AC3E}">
        <p14:creationId xmlns:p14="http://schemas.microsoft.com/office/powerpoint/2010/main" val="1793450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4DABB44-AD9D-4FA9-813C-CE52EF4A6E1C}"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D9F5-8C79-4DD8-B7FF-EA299362B5EC}" type="slidenum">
              <a:rPr lang="en-US" smtClean="0"/>
              <a:t>‹#›</a:t>
            </a:fld>
            <a:endParaRPr lang="en-US"/>
          </a:p>
        </p:txBody>
      </p:sp>
    </p:spTree>
    <p:extLst>
      <p:ext uri="{BB962C8B-B14F-4D97-AF65-F5344CB8AC3E}">
        <p14:creationId xmlns:p14="http://schemas.microsoft.com/office/powerpoint/2010/main" val="2524049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4DABB44-AD9D-4FA9-813C-CE52EF4A6E1C}" type="datetimeFigureOut">
              <a:rPr lang="en-US" smtClean="0"/>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D8D9F5-8C79-4DD8-B7FF-EA299362B5EC}" type="slidenum">
              <a:rPr lang="en-US" smtClean="0"/>
              <a:t>‹#›</a:t>
            </a:fld>
            <a:endParaRPr lang="en-US"/>
          </a:p>
        </p:txBody>
      </p:sp>
    </p:spTree>
    <p:extLst>
      <p:ext uri="{BB962C8B-B14F-4D97-AF65-F5344CB8AC3E}">
        <p14:creationId xmlns:p14="http://schemas.microsoft.com/office/powerpoint/2010/main" val="782275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DABB44-AD9D-4FA9-813C-CE52EF4A6E1C}" type="datetimeFigureOut">
              <a:rPr lang="en-US" smtClean="0"/>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D8D9F5-8C79-4DD8-B7FF-EA299362B5EC}" type="slidenum">
              <a:rPr lang="en-US" smtClean="0"/>
              <a:t>‹#›</a:t>
            </a:fld>
            <a:endParaRPr lang="en-US"/>
          </a:p>
        </p:txBody>
      </p:sp>
    </p:spTree>
    <p:extLst>
      <p:ext uri="{BB962C8B-B14F-4D97-AF65-F5344CB8AC3E}">
        <p14:creationId xmlns:p14="http://schemas.microsoft.com/office/powerpoint/2010/main" val="3729153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ABB44-AD9D-4FA9-813C-CE52EF4A6E1C}" type="datetimeFigureOut">
              <a:rPr lang="en-US" smtClean="0"/>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D8D9F5-8C79-4DD8-B7FF-EA299362B5EC}" type="slidenum">
              <a:rPr lang="en-US" smtClean="0"/>
              <a:t>‹#›</a:t>
            </a:fld>
            <a:endParaRPr lang="en-US"/>
          </a:p>
        </p:txBody>
      </p:sp>
    </p:spTree>
    <p:extLst>
      <p:ext uri="{BB962C8B-B14F-4D97-AF65-F5344CB8AC3E}">
        <p14:creationId xmlns:p14="http://schemas.microsoft.com/office/powerpoint/2010/main" val="1021375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DABB44-AD9D-4FA9-813C-CE52EF4A6E1C}"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D9F5-8C79-4DD8-B7FF-EA299362B5EC}" type="slidenum">
              <a:rPr lang="en-US" smtClean="0"/>
              <a:t>‹#›</a:t>
            </a:fld>
            <a:endParaRPr lang="en-US"/>
          </a:p>
        </p:txBody>
      </p:sp>
    </p:spTree>
    <p:extLst>
      <p:ext uri="{BB962C8B-B14F-4D97-AF65-F5344CB8AC3E}">
        <p14:creationId xmlns:p14="http://schemas.microsoft.com/office/powerpoint/2010/main" val="2018721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DABB44-AD9D-4FA9-813C-CE52EF4A6E1C}"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D9F5-8C79-4DD8-B7FF-EA299362B5EC}" type="slidenum">
              <a:rPr lang="en-US" smtClean="0"/>
              <a:t>‹#›</a:t>
            </a:fld>
            <a:endParaRPr lang="en-US"/>
          </a:p>
        </p:txBody>
      </p:sp>
    </p:spTree>
    <p:extLst>
      <p:ext uri="{BB962C8B-B14F-4D97-AF65-F5344CB8AC3E}">
        <p14:creationId xmlns:p14="http://schemas.microsoft.com/office/powerpoint/2010/main" val="210391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ABB44-AD9D-4FA9-813C-CE52EF4A6E1C}" type="datetimeFigureOut">
              <a:rPr lang="en-US" smtClean="0"/>
              <a:t>4/28/2020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D8D9F5-8C79-4DD8-B7FF-EA299362B5EC}" type="slidenum">
              <a:rPr lang="en-US" smtClean="0"/>
              <a:t>‹#›</a:t>
            </a:fld>
            <a:endParaRPr lang="en-US"/>
          </a:p>
        </p:txBody>
      </p:sp>
    </p:spTree>
    <p:extLst>
      <p:ext uri="{BB962C8B-B14F-4D97-AF65-F5344CB8AC3E}">
        <p14:creationId xmlns:p14="http://schemas.microsoft.com/office/powerpoint/2010/main" val="1666293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 Thessalonians 3:1-7 (KJV)</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marL="0" indent="0">
              <a:buNone/>
            </a:pPr>
            <a:r>
              <a:rPr lang="en-US" b="1" baseline="30000" dirty="0"/>
              <a:t>1</a:t>
            </a:r>
            <a:r>
              <a:rPr lang="en-US" baseline="30000" dirty="0"/>
              <a:t> </a:t>
            </a:r>
            <a:r>
              <a:rPr lang="en-US" dirty="0"/>
              <a:t>Wherefore when we could no longer forbear, we thought it good to be left at Athens alone; </a:t>
            </a:r>
            <a:br>
              <a:rPr lang="en-US" dirty="0"/>
            </a:br>
            <a:r>
              <a:rPr lang="en-US" b="1" baseline="30000" dirty="0"/>
              <a:t>2</a:t>
            </a:r>
            <a:r>
              <a:rPr lang="en-US" baseline="30000" dirty="0"/>
              <a:t> </a:t>
            </a:r>
            <a:r>
              <a:rPr lang="en-US" dirty="0"/>
              <a:t>And sent Timotheus, our brother, and minister of God, and our fellow laborer in the gospel of Christ, to establish you, and to comfort you concerning your faith: </a:t>
            </a:r>
            <a:br>
              <a:rPr lang="en-US" dirty="0"/>
            </a:br>
            <a:r>
              <a:rPr lang="en-US" b="1" baseline="30000" dirty="0"/>
              <a:t>3</a:t>
            </a:r>
            <a:r>
              <a:rPr lang="en-US" baseline="30000" dirty="0"/>
              <a:t> </a:t>
            </a:r>
            <a:r>
              <a:rPr lang="en-US" dirty="0"/>
              <a:t>That no man should be moved by these afflictions: for yourselves know that we are appointed thereunto. </a:t>
            </a:r>
            <a:br>
              <a:rPr lang="en-US" dirty="0"/>
            </a:br>
            <a:r>
              <a:rPr lang="en-US" b="1" baseline="30000" dirty="0"/>
              <a:t>4</a:t>
            </a:r>
            <a:r>
              <a:rPr lang="en-US" baseline="30000" dirty="0"/>
              <a:t> </a:t>
            </a:r>
            <a:r>
              <a:rPr lang="en-US" dirty="0"/>
              <a:t>For verily, when we were with you, we told you before that we should suffer tribulation; even as it came to pass, and ye know. </a:t>
            </a:r>
            <a:br>
              <a:rPr lang="en-US" dirty="0"/>
            </a:br>
            <a:r>
              <a:rPr lang="en-US" b="1" baseline="30000" dirty="0"/>
              <a:t>5</a:t>
            </a:r>
            <a:r>
              <a:rPr lang="en-US" baseline="30000" dirty="0"/>
              <a:t> </a:t>
            </a:r>
            <a:r>
              <a:rPr lang="en-US" dirty="0"/>
              <a:t>For this cause, when I could no longer forbear, I sent to know your faith, lest by some means the tempter have tempted you, and our labor be in vain. </a:t>
            </a:r>
            <a:br>
              <a:rPr lang="en-US" dirty="0"/>
            </a:br>
            <a:r>
              <a:rPr lang="en-US" b="1" baseline="30000" dirty="0"/>
              <a:t>6</a:t>
            </a:r>
            <a:r>
              <a:rPr lang="en-US" baseline="30000" dirty="0"/>
              <a:t> </a:t>
            </a:r>
            <a:r>
              <a:rPr lang="en-US" dirty="0"/>
              <a:t>But now when Timotheus came from you unto us, and brought us good tidings of your faith and charity, and that ye have good remembrance of us always, desiring greatly to see us, as we also </a:t>
            </a:r>
            <a:r>
              <a:rPr lang="en-US" i="1" dirty="0"/>
              <a:t>to see</a:t>
            </a:r>
            <a:r>
              <a:rPr lang="en-US" dirty="0"/>
              <a:t> you: </a:t>
            </a:r>
            <a:br>
              <a:rPr lang="en-US" dirty="0"/>
            </a:br>
            <a:r>
              <a:rPr lang="en-US" b="1" baseline="30000" dirty="0"/>
              <a:t>7</a:t>
            </a:r>
            <a:r>
              <a:rPr lang="en-US" baseline="30000" dirty="0"/>
              <a:t> </a:t>
            </a:r>
            <a:r>
              <a:rPr lang="en-US" dirty="0"/>
              <a:t>Therefore, brethren, we were comforted over you in all our affliction and distress by your faith: </a:t>
            </a:r>
          </a:p>
          <a:p>
            <a:pPr marL="0" indent="0">
              <a:buNone/>
            </a:pPr>
            <a:endParaRPr lang="en-US" dirty="0"/>
          </a:p>
        </p:txBody>
      </p:sp>
    </p:spTree>
    <p:extLst>
      <p:ext uri="{BB962C8B-B14F-4D97-AF65-F5344CB8AC3E}">
        <p14:creationId xmlns:p14="http://schemas.microsoft.com/office/powerpoint/2010/main" val="359486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71800"/>
            <a:ext cx="7772400" cy="1470025"/>
          </a:xfrm>
        </p:spPr>
        <p:txBody>
          <a:bodyPr/>
          <a:lstStyle/>
          <a:p>
            <a:r>
              <a:rPr lang="en-US" b="1" dirty="0">
                <a:solidFill>
                  <a:srgbClr val="00B050"/>
                </a:solidFill>
              </a:rPr>
              <a:t>FAITH DON’T FAIL ME NOW!</a:t>
            </a:r>
          </a:p>
        </p:txBody>
      </p:sp>
      <p:sp>
        <p:nvSpPr>
          <p:cNvPr id="3" name="Subtitle 2"/>
          <p:cNvSpPr>
            <a:spLocks noGrp="1"/>
          </p:cNvSpPr>
          <p:nvPr>
            <p:ph type="subTitle" idx="1"/>
          </p:nvPr>
        </p:nvSpPr>
        <p:spPr>
          <a:xfrm>
            <a:off x="1371600" y="4800600"/>
            <a:ext cx="6400800" cy="1752600"/>
          </a:xfrm>
        </p:spPr>
        <p:txBody>
          <a:bodyPr/>
          <a:lstStyle/>
          <a:p>
            <a:r>
              <a:rPr lang="en-US" b="1" dirty="0"/>
              <a:t>I Thessalonians 3:7 &amp; Luke 22:32</a:t>
            </a:r>
            <a:endParaRPr lang="en-US" dirty="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2095500" cy="209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838200" y="6400800"/>
            <a:ext cx="2847190" cy="369332"/>
          </a:xfrm>
          <a:prstGeom prst="rect">
            <a:avLst/>
          </a:prstGeom>
          <a:noFill/>
        </p:spPr>
        <p:txBody>
          <a:bodyPr wrap="none" rtlCol="0">
            <a:spAutoFit/>
          </a:bodyPr>
          <a:lstStyle/>
          <a:p>
            <a:r>
              <a:rPr lang="en-US" b="1" dirty="0">
                <a:solidFill>
                  <a:srgbClr val="00B050"/>
                </a:solidFill>
              </a:rPr>
              <a:t>www.RandyColeSimsSr.com</a:t>
            </a:r>
          </a:p>
        </p:txBody>
      </p:sp>
    </p:spTree>
    <p:extLst>
      <p:ext uri="{BB962C8B-B14F-4D97-AF65-F5344CB8AC3E}">
        <p14:creationId xmlns:p14="http://schemas.microsoft.com/office/powerpoint/2010/main" val="3560448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 calcmode="lin" valueType="num">
                                      <p:cBhvr>
                                        <p:cTn id="9" dur="1000" fill="hold"/>
                                        <p:tgtEl>
                                          <p:spTgt spid="1026"/>
                                        </p:tgtEl>
                                        <p:attrNameLst>
                                          <p:attrName>style.rotation</p:attrName>
                                        </p:attrNameLst>
                                      </p:cBhvr>
                                      <p:tavLst>
                                        <p:tav tm="0">
                                          <p:val>
                                            <p:fltVal val="90"/>
                                          </p:val>
                                        </p:tav>
                                        <p:tav tm="100000">
                                          <p:val>
                                            <p:fltVal val="0"/>
                                          </p:val>
                                        </p:tav>
                                      </p:tavLst>
                                    </p:anim>
                                    <p:animEffect transition="in" filter="fade">
                                      <p:cBhvr>
                                        <p:cTn id="10" dur="1000"/>
                                        <p:tgtEl>
                                          <p:spTgt spid="1026"/>
                                        </p:tgtEl>
                                      </p:cBhvr>
                                    </p:animEffect>
                                  </p:childTnLst>
                                </p:cTn>
                              </p:par>
                              <p:par>
                                <p:cTn id="11" presetID="42"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6" presetClass="entr" presetSubtype="0" fill="hold" nodeType="with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wipe(down)">
                                      <p:cBhvr>
                                        <p:cTn id="22" dur="580">
                                          <p:stCondLst>
                                            <p:cond delay="0"/>
                                          </p:stCondLst>
                                        </p:cTn>
                                        <p:tgtEl>
                                          <p:spTgt spid="4">
                                            <p:txEl>
                                              <p:pRg st="0" end="0"/>
                                            </p:txEl>
                                          </p:spTgt>
                                        </p:tgtEl>
                                      </p:cBhvr>
                                    </p:animEffect>
                                    <p:anim calcmode="lin" valueType="num">
                                      <p:cBhvr>
                                        <p:cTn id="23"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4">
                                            <p:txEl>
                                              <p:pRg st="0" end="0"/>
                                            </p:txEl>
                                          </p:spTgt>
                                        </p:tgtEl>
                                      </p:cBhvr>
                                      <p:to x="100000" y="60000"/>
                                    </p:animScale>
                                    <p:animScale>
                                      <p:cBhvr>
                                        <p:cTn id="29" dur="166" decel="50000">
                                          <p:stCondLst>
                                            <p:cond delay="676"/>
                                          </p:stCondLst>
                                        </p:cTn>
                                        <p:tgtEl>
                                          <p:spTgt spid="4">
                                            <p:txEl>
                                              <p:pRg st="0" end="0"/>
                                            </p:txEl>
                                          </p:spTgt>
                                        </p:tgtEl>
                                      </p:cBhvr>
                                      <p:to x="100000" y="100000"/>
                                    </p:animScale>
                                    <p:animScale>
                                      <p:cBhvr>
                                        <p:cTn id="30" dur="26">
                                          <p:stCondLst>
                                            <p:cond delay="1312"/>
                                          </p:stCondLst>
                                        </p:cTn>
                                        <p:tgtEl>
                                          <p:spTgt spid="4">
                                            <p:txEl>
                                              <p:pRg st="0" end="0"/>
                                            </p:txEl>
                                          </p:spTgt>
                                        </p:tgtEl>
                                      </p:cBhvr>
                                      <p:to x="100000" y="80000"/>
                                    </p:animScale>
                                    <p:animScale>
                                      <p:cBhvr>
                                        <p:cTn id="31" dur="166" decel="50000">
                                          <p:stCondLst>
                                            <p:cond delay="1338"/>
                                          </p:stCondLst>
                                        </p:cTn>
                                        <p:tgtEl>
                                          <p:spTgt spid="4">
                                            <p:txEl>
                                              <p:pRg st="0" end="0"/>
                                            </p:txEl>
                                          </p:spTgt>
                                        </p:tgtEl>
                                      </p:cBhvr>
                                      <p:to x="100000" y="100000"/>
                                    </p:animScale>
                                    <p:animScale>
                                      <p:cBhvr>
                                        <p:cTn id="32" dur="26">
                                          <p:stCondLst>
                                            <p:cond delay="1642"/>
                                          </p:stCondLst>
                                        </p:cTn>
                                        <p:tgtEl>
                                          <p:spTgt spid="4">
                                            <p:txEl>
                                              <p:pRg st="0" end="0"/>
                                            </p:txEl>
                                          </p:spTgt>
                                        </p:tgtEl>
                                      </p:cBhvr>
                                      <p:to x="100000" y="90000"/>
                                    </p:animScale>
                                    <p:animScale>
                                      <p:cBhvr>
                                        <p:cTn id="33" dur="166" decel="50000">
                                          <p:stCondLst>
                                            <p:cond delay="1668"/>
                                          </p:stCondLst>
                                        </p:cTn>
                                        <p:tgtEl>
                                          <p:spTgt spid="4">
                                            <p:txEl>
                                              <p:pRg st="0" end="0"/>
                                            </p:txEl>
                                          </p:spTgt>
                                        </p:tgtEl>
                                      </p:cBhvr>
                                      <p:to x="100000" y="100000"/>
                                    </p:animScale>
                                    <p:animScale>
                                      <p:cBhvr>
                                        <p:cTn id="34" dur="26">
                                          <p:stCondLst>
                                            <p:cond delay="1808"/>
                                          </p:stCondLst>
                                        </p:cTn>
                                        <p:tgtEl>
                                          <p:spTgt spid="4">
                                            <p:txEl>
                                              <p:pRg st="0" end="0"/>
                                            </p:txEl>
                                          </p:spTgt>
                                        </p:tgtEl>
                                      </p:cBhvr>
                                      <p:to x="100000" y="95000"/>
                                    </p:animScale>
                                    <p:animScale>
                                      <p:cBhvr>
                                        <p:cTn id="35" dur="166" decel="50000">
                                          <p:stCondLst>
                                            <p:cond delay="1834"/>
                                          </p:stCondLst>
                                        </p:cTn>
                                        <p:tgtEl>
                                          <p:spTgt spid="4">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00B050"/>
                </a:solidFill>
              </a:rPr>
              <a:t>INTRODUCTION</a:t>
            </a:r>
          </a:p>
        </p:txBody>
      </p:sp>
      <p:sp>
        <p:nvSpPr>
          <p:cNvPr id="3" name="Content Placeholder 2"/>
          <p:cNvSpPr>
            <a:spLocks noGrp="1"/>
          </p:cNvSpPr>
          <p:nvPr>
            <p:ph idx="1"/>
          </p:nvPr>
        </p:nvSpPr>
        <p:spPr>
          <a:xfrm>
            <a:off x="457200" y="1600200"/>
            <a:ext cx="8534400" cy="5181600"/>
          </a:xfrm>
        </p:spPr>
        <p:txBody>
          <a:bodyPr>
            <a:normAutofit fontScale="92500"/>
          </a:bodyPr>
          <a:lstStyle/>
          <a:p>
            <a:pPr marL="0" indent="0">
              <a:buNone/>
            </a:pPr>
            <a:r>
              <a:rPr lang="en-US" dirty="0"/>
              <a:t>I Thessalonians 3:7 is embedded in discussion that is noteworthy in part because of Paul’s great feelings for the people of God in Thessalonica. It is the type of charity that is both notable, as well as, reciprocated towards Paul from the Saints. To appreciate the points of FAITH DON’T FAIL ME NOW, I believe it to be necessary to understand the conditions that would be such that there is need on Paul’s part as well as ours to be undergirded by our faith! (Paul sends Timothy to establish – strengthen or encourage those that he loved! </a:t>
            </a:r>
            <a:r>
              <a:rPr lang="en-US"/>
              <a:t>See I </a:t>
            </a:r>
            <a:r>
              <a:rPr lang="en-US" b="1"/>
              <a:t>Thessalonians 3:2.</a:t>
            </a:r>
            <a:r>
              <a:rPr lang="en-US"/>
              <a:t>)</a:t>
            </a:r>
            <a:endParaRPr lang="en-US" dirty="0"/>
          </a:p>
          <a:p>
            <a:pPr marL="0" indent="0">
              <a:buNone/>
            </a:pPr>
            <a:endParaRPr lang="en-US" dirty="0"/>
          </a:p>
        </p:txBody>
      </p:sp>
    </p:spTree>
    <p:extLst>
      <p:ext uri="{BB962C8B-B14F-4D97-AF65-F5344CB8AC3E}">
        <p14:creationId xmlns:p14="http://schemas.microsoft.com/office/powerpoint/2010/main" val="2655718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THREE POINTS OF </a:t>
            </a:r>
            <a:r>
              <a:rPr lang="en-US" b="1" dirty="0">
                <a:solidFill>
                  <a:srgbClr val="00B050"/>
                </a:solidFill>
              </a:rPr>
              <a:t>ENCOURAGEMENT</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3600" b="1" dirty="0">
                <a:solidFill>
                  <a:srgbClr val="00B050"/>
                </a:solidFill>
              </a:rPr>
              <a:t>* TOUGH TIMES CAN BE ALONE TIMES!</a:t>
            </a:r>
          </a:p>
          <a:p>
            <a:pPr marL="0" indent="0">
              <a:buNone/>
            </a:pPr>
            <a:endParaRPr lang="en-US" sz="3600" b="1" dirty="0">
              <a:solidFill>
                <a:srgbClr val="00B050"/>
              </a:solidFill>
            </a:endParaRPr>
          </a:p>
          <a:p>
            <a:pPr marL="0" indent="0">
              <a:buNone/>
            </a:pPr>
            <a:r>
              <a:rPr lang="en-US" sz="3600" b="1" dirty="0">
                <a:solidFill>
                  <a:srgbClr val="00B050"/>
                </a:solidFill>
              </a:rPr>
              <a:t>* DON’T BE MOVED BY THE MESS!</a:t>
            </a:r>
          </a:p>
          <a:p>
            <a:pPr marL="0" indent="0">
              <a:buNone/>
            </a:pPr>
            <a:endParaRPr lang="en-US" sz="3600" b="1" dirty="0">
              <a:solidFill>
                <a:srgbClr val="00B050"/>
              </a:solidFill>
            </a:endParaRPr>
          </a:p>
          <a:p>
            <a:pPr marL="0" indent="0">
              <a:buNone/>
            </a:pPr>
            <a:r>
              <a:rPr lang="en-US" sz="3600" b="1" dirty="0">
                <a:solidFill>
                  <a:srgbClr val="00B050"/>
                </a:solidFill>
              </a:rPr>
              <a:t>* TELL ME SOMETHING GOOD!</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4572000"/>
            <a:ext cx="2095500" cy="209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1811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B050"/>
                </a:solidFill>
              </a:rPr>
              <a:t>TOUGH TIMES CAN BE ALONE TIMES</a:t>
            </a:r>
          </a:p>
        </p:txBody>
      </p:sp>
      <p:sp>
        <p:nvSpPr>
          <p:cNvPr id="3" name="Content Placeholder 2"/>
          <p:cNvSpPr>
            <a:spLocks noGrp="1"/>
          </p:cNvSpPr>
          <p:nvPr>
            <p:ph idx="1"/>
          </p:nvPr>
        </p:nvSpPr>
        <p:spPr/>
        <p:txBody>
          <a:bodyPr>
            <a:normAutofit lnSpcReduction="10000"/>
          </a:bodyPr>
          <a:lstStyle/>
          <a:p>
            <a:r>
              <a:rPr lang="en-US" dirty="0"/>
              <a:t> A. Things got so tough for Paul that there </a:t>
            </a:r>
          </a:p>
          <a:p>
            <a:pPr marL="0" indent="0">
              <a:buNone/>
            </a:pPr>
            <a:r>
              <a:rPr lang="en-US" dirty="0"/>
              <a:t>          would be time that he wanted some time </a:t>
            </a:r>
          </a:p>
          <a:p>
            <a:pPr marL="0" indent="0">
              <a:buNone/>
            </a:pPr>
            <a:r>
              <a:rPr lang="en-US" dirty="0"/>
              <a:t>          alone (</a:t>
            </a:r>
            <a:r>
              <a:rPr lang="en-US" b="1" dirty="0"/>
              <a:t>I Thess. 3:1</a:t>
            </a:r>
            <a:r>
              <a:rPr lang="en-US" dirty="0"/>
              <a:t>) </a:t>
            </a:r>
          </a:p>
          <a:p>
            <a:r>
              <a:rPr lang="en-US" dirty="0"/>
              <a:t>   1. Remember our Savior spent time alone in </a:t>
            </a:r>
          </a:p>
          <a:p>
            <a:pPr marL="0" indent="0">
              <a:buNone/>
            </a:pPr>
            <a:r>
              <a:rPr lang="en-US" dirty="0"/>
              <a:t>          prayer (</a:t>
            </a:r>
            <a:r>
              <a:rPr lang="en-US" b="1" dirty="0"/>
              <a:t>Matthew 14:23</a:t>
            </a:r>
            <a:r>
              <a:rPr lang="en-US" dirty="0"/>
              <a:t>).</a:t>
            </a:r>
          </a:p>
          <a:p>
            <a:r>
              <a:rPr lang="en-US" dirty="0"/>
              <a:t>   2. A good way to mature in our problems </a:t>
            </a:r>
          </a:p>
          <a:p>
            <a:pPr marL="0" indent="0">
              <a:buNone/>
            </a:pPr>
            <a:r>
              <a:rPr lang="en-US" dirty="0"/>
              <a:t>          may be in helping others</a:t>
            </a:r>
            <a:r>
              <a:rPr lang="en-US" b="1" u="sng" dirty="0"/>
              <a:t> </a:t>
            </a:r>
            <a:r>
              <a:rPr lang="en-US" dirty="0"/>
              <a:t>with their </a:t>
            </a:r>
          </a:p>
          <a:p>
            <a:pPr marL="0" indent="0">
              <a:buNone/>
            </a:pPr>
            <a:r>
              <a:rPr lang="en-US" dirty="0"/>
              <a:t>          problems (</a:t>
            </a:r>
            <a:r>
              <a:rPr lang="en-US" b="1" dirty="0"/>
              <a:t>I Thess. 3:2</a:t>
            </a:r>
            <a:r>
              <a:rPr lang="en-US" dirty="0"/>
              <a: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7445" y="4800600"/>
            <a:ext cx="1310858"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6203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1000"/>
                                        <p:tgtEl>
                                          <p:spTgt spid="3">
                                            <p:txEl>
                                              <p:pRg st="7" end="7"/>
                                            </p:txEl>
                                          </p:spTgt>
                                        </p:tgtEl>
                                      </p:cBhvr>
                                    </p:animEffect>
                                    <p:anim calcmode="lin" valueType="num">
                                      <p:cBhvr>
                                        <p:cTn id="5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24742"/>
            <a:ext cx="1533258" cy="15332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b="1" dirty="0">
                <a:solidFill>
                  <a:srgbClr val="00B050"/>
                </a:solidFill>
              </a:rPr>
              <a:t>DON’T BE MOVED BY THE MESS!</a:t>
            </a:r>
          </a:p>
        </p:txBody>
      </p:sp>
      <p:sp>
        <p:nvSpPr>
          <p:cNvPr id="3" name="Content Placeholder 2"/>
          <p:cNvSpPr>
            <a:spLocks noGrp="1"/>
          </p:cNvSpPr>
          <p:nvPr>
            <p:ph idx="1"/>
          </p:nvPr>
        </p:nvSpPr>
        <p:spPr>
          <a:xfrm>
            <a:off x="457200" y="1600200"/>
            <a:ext cx="8534400" cy="4525963"/>
          </a:xfrm>
        </p:spPr>
        <p:txBody>
          <a:bodyPr>
            <a:normAutofit fontScale="92500"/>
          </a:bodyPr>
          <a:lstStyle/>
          <a:p>
            <a:pPr marL="0" indent="0">
              <a:buNone/>
            </a:pPr>
            <a:r>
              <a:rPr lang="en-US" dirty="0"/>
              <a:t>Note – read v. 3 and explain terms from text.</a:t>
            </a:r>
          </a:p>
          <a:p>
            <a:pPr marL="0" indent="0">
              <a:buNone/>
            </a:pPr>
            <a:r>
              <a:rPr lang="en-US" dirty="0"/>
              <a:t>  A. The Apostle Paul didn’t want the Thessalonians   </a:t>
            </a:r>
          </a:p>
          <a:p>
            <a:pPr marL="0" indent="0">
              <a:buNone/>
            </a:pPr>
            <a:r>
              <a:rPr lang="en-US" dirty="0"/>
              <a:t>       to be moved by the mess. (mess = persecutions </a:t>
            </a:r>
          </a:p>
          <a:p>
            <a:pPr marL="0" indent="0">
              <a:buNone/>
            </a:pPr>
            <a:r>
              <a:rPr lang="en-US" dirty="0"/>
              <a:t>       &amp; afflictions)</a:t>
            </a:r>
          </a:p>
          <a:p>
            <a:pPr marL="0" indent="0">
              <a:buNone/>
            </a:pPr>
            <a:r>
              <a:rPr lang="en-US" dirty="0"/>
              <a:t>  B. Appointed - means to be destined</a:t>
            </a:r>
          </a:p>
          <a:p>
            <a:pPr marL="0" indent="0">
              <a:buNone/>
            </a:pPr>
            <a:r>
              <a:rPr lang="en-US" dirty="0"/>
              <a:t>      1. It is not if but when! (</a:t>
            </a:r>
            <a:r>
              <a:rPr lang="en-US" b="1" dirty="0"/>
              <a:t>Luke 17:1</a:t>
            </a:r>
            <a:r>
              <a:rPr lang="en-US" dirty="0"/>
              <a:t>)</a:t>
            </a:r>
          </a:p>
          <a:p>
            <a:pPr marL="0" indent="0">
              <a:buNone/>
            </a:pPr>
            <a:r>
              <a:rPr lang="en-US" dirty="0"/>
              <a:t>      2. The </a:t>
            </a:r>
            <a:r>
              <a:rPr lang="en-US" u="sng" dirty="0"/>
              <a:t>unrighteous</a:t>
            </a:r>
            <a:r>
              <a:rPr lang="en-US" dirty="0"/>
              <a:t> oft times resent the </a:t>
            </a:r>
            <a:r>
              <a:rPr lang="en-US" u="sng" dirty="0"/>
              <a:t>righteous</a:t>
            </a:r>
            <a:r>
              <a:rPr lang="en-US" dirty="0"/>
              <a:t>! </a:t>
            </a:r>
          </a:p>
          <a:p>
            <a:pPr marL="0" indent="0">
              <a:buNone/>
            </a:pPr>
            <a:r>
              <a:rPr lang="en-US" dirty="0"/>
              <a:t>         (See </a:t>
            </a:r>
            <a:r>
              <a:rPr lang="en-US" b="1" dirty="0"/>
              <a:t>II Timothy 3:1-15</a:t>
            </a:r>
            <a:r>
              <a:rPr lang="en-US" dirty="0"/>
              <a:t> &amp; emphasize </a:t>
            </a:r>
            <a:r>
              <a:rPr lang="en-US" b="1" dirty="0"/>
              <a:t>v. 12-15</a:t>
            </a:r>
            <a:r>
              <a:rPr lang="en-US" dirty="0"/>
              <a:t>)</a:t>
            </a:r>
          </a:p>
        </p:txBody>
      </p:sp>
    </p:spTree>
    <p:extLst>
      <p:ext uri="{BB962C8B-B14F-4D97-AF65-F5344CB8AC3E}">
        <p14:creationId xmlns:p14="http://schemas.microsoft.com/office/powerpoint/2010/main" val="2602871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50"/>
                </a:solidFill>
              </a:rPr>
              <a:t>TELL ME SOMETHING GOOD!</a:t>
            </a:r>
          </a:p>
        </p:txBody>
      </p:sp>
      <p:sp>
        <p:nvSpPr>
          <p:cNvPr id="3" name="Content Placeholder 2"/>
          <p:cNvSpPr>
            <a:spLocks noGrp="1"/>
          </p:cNvSpPr>
          <p:nvPr>
            <p:ph idx="1"/>
          </p:nvPr>
        </p:nvSpPr>
        <p:spPr>
          <a:xfrm>
            <a:off x="457200" y="1600200"/>
            <a:ext cx="8382000" cy="4525963"/>
          </a:xfrm>
        </p:spPr>
        <p:txBody>
          <a:bodyPr>
            <a:normAutofit fontScale="85000" lnSpcReduction="10000"/>
          </a:bodyPr>
          <a:lstStyle/>
          <a:p>
            <a:pPr marL="0" indent="0">
              <a:buNone/>
            </a:pPr>
            <a:r>
              <a:rPr lang="en-US" dirty="0"/>
              <a:t>(The Gospel is the Good News – “Glad Tidings” – </a:t>
            </a:r>
            <a:r>
              <a:rPr lang="en-US" b="1" dirty="0"/>
              <a:t>Luke 8:1</a:t>
            </a:r>
            <a:r>
              <a:rPr lang="en-US" dirty="0"/>
              <a:t>)</a:t>
            </a:r>
          </a:p>
          <a:p>
            <a:pPr marL="0" indent="0">
              <a:buNone/>
            </a:pPr>
            <a:r>
              <a:rPr lang="en-US" dirty="0"/>
              <a:t>    A. The Thessalonians are doing well in faith &amp; charity!</a:t>
            </a:r>
          </a:p>
          <a:p>
            <a:pPr marL="0" indent="0">
              <a:buNone/>
            </a:pPr>
            <a:r>
              <a:rPr lang="en-US" dirty="0"/>
              <a:t>       1. Faith – Reference to their service to God.</a:t>
            </a:r>
          </a:p>
          <a:p>
            <a:pPr marL="0" indent="0">
              <a:buNone/>
            </a:pPr>
            <a:r>
              <a:rPr lang="en-US" dirty="0"/>
              <a:t>       2. Charity – Love – As used here is the form of love </a:t>
            </a:r>
          </a:p>
          <a:p>
            <a:pPr marL="0" indent="0">
              <a:buNone/>
            </a:pPr>
            <a:r>
              <a:rPr lang="en-US" dirty="0"/>
              <a:t>           that is manifested in service to the brethren.</a:t>
            </a:r>
          </a:p>
          <a:p>
            <a:pPr marL="0" indent="0">
              <a:buNone/>
            </a:pPr>
            <a:r>
              <a:rPr lang="en-US" dirty="0"/>
              <a:t>    B. </a:t>
            </a:r>
            <a:r>
              <a:rPr lang="en-US" dirty="0" err="1"/>
              <a:t>Pauls</a:t>
            </a:r>
            <a:r>
              <a:rPr lang="en-US" dirty="0"/>
              <a:t> challenges where not alleviated based on the </a:t>
            </a:r>
          </a:p>
          <a:p>
            <a:pPr marL="0" indent="0">
              <a:buNone/>
            </a:pPr>
            <a:r>
              <a:rPr lang="en-US" dirty="0"/>
              <a:t>        behavior of the Thessalonians but their behavior</a:t>
            </a:r>
          </a:p>
          <a:p>
            <a:pPr marL="0" indent="0">
              <a:buNone/>
            </a:pPr>
            <a:r>
              <a:rPr lang="en-US" dirty="0"/>
              <a:t>        did help Paul to be encouraged about his own labor </a:t>
            </a:r>
          </a:p>
          <a:p>
            <a:pPr marL="0" indent="0">
              <a:buNone/>
            </a:pPr>
            <a:r>
              <a:rPr lang="en-US" dirty="0"/>
              <a:t>        difficulties (see </a:t>
            </a:r>
            <a:r>
              <a:rPr lang="en-US" b="1" dirty="0"/>
              <a:t>I Thess. 3:7</a:t>
            </a:r>
            <a:r>
              <a:rPr lang="en-US" dirty="0"/>
              <a: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15000"/>
            <a:ext cx="8991599"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6007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1000"/>
                                        <p:tgtEl>
                                          <p:spTgt spid="3">
                                            <p:txEl>
                                              <p:pRg st="7" end="7"/>
                                            </p:txEl>
                                          </p:spTgt>
                                        </p:tgtEl>
                                      </p:cBhvr>
                                    </p:animEffect>
                                    <p:anim calcmode="lin" valueType="num">
                                      <p:cBhvr>
                                        <p:cTn id="5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fade">
                                      <p:cBhvr>
                                        <p:cTn id="58" dur="1000"/>
                                        <p:tgtEl>
                                          <p:spTgt spid="3">
                                            <p:txEl>
                                              <p:pRg st="8" end="8"/>
                                            </p:txEl>
                                          </p:spTgt>
                                        </p:tgtEl>
                                      </p:cBhvr>
                                    </p:animEffect>
                                    <p:anim calcmode="lin" valueType="num">
                                      <p:cBhvr>
                                        <p:cTn id="5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651</Words>
  <Application>Microsoft Office PowerPoint</Application>
  <PresentationFormat>On-screen Show (4:3)</PresentationFormat>
  <Paragraphs>42</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1 Thessalonians 3:1-7 (KJV)</vt:lpstr>
      <vt:lpstr>FAITH DON’T FAIL ME NOW!</vt:lpstr>
      <vt:lpstr>INTRODUCTION</vt:lpstr>
      <vt:lpstr>THREE POINTS OF ENCOURAGEMENT</vt:lpstr>
      <vt:lpstr>TOUGH TIMES CAN BE ALONE TIMES</vt:lpstr>
      <vt:lpstr>DON’T BE MOVED BY THE MESS!</vt:lpstr>
      <vt:lpstr>TELL ME SOMETHING GOOD!</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DON’T FAIL ME NOW!</dc:title>
  <dc:creator>Randy</dc:creator>
  <cp:lastModifiedBy>Randy Cole Sims Sr</cp:lastModifiedBy>
  <cp:revision>5</cp:revision>
  <dcterms:created xsi:type="dcterms:W3CDTF">2015-10-08T22:05:07Z</dcterms:created>
  <dcterms:modified xsi:type="dcterms:W3CDTF">2020-04-28T22:49:27Z</dcterms:modified>
</cp:coreProperties>
</file>