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56" r:id="rId4"/>
    <p:sldId id="257" r:id="rId5"/>
    <p:sldId id="258" r:id="rId6"/>
    <p:sldId id="259" r:id="rId7"/>
    <p:sldId id="260" r:id="rId8"/>
    <p:sldId id="261" r:id="rId9"/>
    <p:sldId id="26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84079DE-1A43-40A1-8B3D-14DC018ECDDE}"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4079DE-1A43-40A1-8B3D-14DC018ECDDE}"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4079DE-1A43-40A1-8B3D-14DC018ECDDE}"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84079DE-1A43-40A1-8B3D-14DC018ECDDE}"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4079DE-1A43-40A1-8B3D-14DC018ECDDE}" type="datetimeFigureOut">
              <a:rPr lang="en-US" smtClean="0"/>
              <a:pPr/>
              <a:t>4/26/2020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84079DE-1A43-40A1-8B3D-14DC018ECDDE}" type="datetimeFigureOut">
              <a:rPr lang="en-US" smtClean="0"/>
              <a:pPr/>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84079DE-1A43-40A1-8B3D-14DC018ECDDE}" type="datetimeFigureOut">
              <a:rPr lang="en-US" smtClean="0"/>
              <a:pPr/>
              <a:t>4/26/2020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84079DE-1A43-40A1-8B3D-14DC018ECDDE}" type="datetimeFigureOut">
              <a:rPr lang="en-US" smtClean="0"/>
              <a:pPr/>
              <a:t>4/26/2020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4079DE-1A43-40A1-8B3D-14DC018ECDDE}" type="datetimeFigureOut">
              <a:rPr lang="en-US" smtClean="0"/>
              <a:pPr/>
              <a:t>4/26/2020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4079DE-1A43-40A1-8B3D-14DC018ECDDE}" type="datetimeFigureOut">
              <a:rPr lang="en-US" smtClean="0"/>
              <a:pPr/>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84079DE-1A43-40A1-8B3D-14DC018ECDDE}" type="datetimeFigureOut">
              <a:rPr lang="en-US" smtClean="0"/>
              <a:pPr/>
              <a:t>4/26/2020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5ED68A-33CE-4814-8465-35605461183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4079DE-1A43-40A1-8B3D-14DC018ECDDE}" type="datetimeFigureOut">
              <a:rPr lang="en-US" smtClean="0"/>
              <a:pPr/>
              <a:t>4/26/2020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5ED68A-33CE-4814-8465-35605461183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064BC2-F3B9-44F4-937E-B2099C7420A9}"/>
              </a:ext>
            </a:extLst>
          </p:cNvPr>
          <p:cNvSpPr>
            <a:spLocks noGrp="1"/>
          </p:cNvSpPr>
          <p:nvPr>
            <p:ph type="title"/>
          </p:nvPr>
        </p:nvSpPr>
        <p:spPr/>
        <p:txBody>
          <a:bodyPr>
            <a:normAutofit/>
          </a:bodyPr>
          <a:lstStyle/>
          <a:p>
            <a:r>
              <a:rPr lang="en-US" sz="6000" b="1" dirty="0"/>
              <a:t>Hebrews 12:1-2</a:t>
            </a:r>
          </a:p>
        </p:txBody>
      </p:sp>
      <p:sp>
        <p:nvSpPr>
          <p:cNvPr id="3" name="Content Placeholder 2">
            <a:extLst>
              <a:ext uri="{FF2B5EF4-FFF2-40B4-BE49-F238E27FC236}">
                <a16:creationId xmlns:a16="http://schemas.microsoft.com/office/drawing/2014/main" id="{FA693881-205A-436F-AAA0-60EC15CEBE4D}"/>
              </a:ext>
            </a:extLst>
          </p:cNvPr>
          <p:cNvSpPr>
            <a:spLocks noGrp="1"/>
          </p:cNvSpPr>
          <p:nvPr>
            <p:ph idx="1"/>
          </p:nvPr>
        </p:nvSpPr>
        <p:spPr/>
        <p:txBody>
          <a:bodyPr/>
          <a:lstStyle/>
          <a:p>
            <a:pPr marL="0" indent="0">
              <a:buNone/>
            </a:pPr>
            <a:r>
              <a:rPr lang="en-US" dirty="0"/>
              <a:t>1 Therefore, since we are surrounded by so great a cloud of witnesses, let us also lay aside every weight, and sin which clings so closely, and let us run with endurance the race that is set before us, 2 looking to Jesus, the founder and perfecter of our faith, who for the joy that was set before him endured the cross, despising the shame, and is seated at the right hand of the throne of God.</a:t>
            </a:r>
          </a:p>
        </p:txBody>
      </p:sp>
    </p:spTree>
    <p:extLst>
      <p:ext uri="{BB962C8B-B14F-4D97-AF65-F5344CB8AC3E}">
        <p14:creationId xmlns:p14="http://schemas.microsoft.com/office/powerpoint/2010/main" val="227915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238B4F-2477-4725-A112-0E858CA64944}"/>
              </a:ext>
            </a:extLst>
          </p:cNvPr>
          <p:cNvSpPr>
            <a:spLocks noGrp="1"/>
          </p:cNvSpPr>
          <p:nvPr>
            <p:ph type="title"/>
          </p:nvPr>
        </p:nvSpPr>
        <p:spPr/>
        <p:txBody>
          <a:bodyPr>
            <a:normAutofit/>
          </a:bodyPr>
          <a:lstStyle/>
          <a:p>
            <a:r>
              <a:rPr lang="en-US" sz="6000" b="1" dirty="0"/>
              <a:t>John 15:4-7</a:t>
            </a:r>
          </a:p>
        </p:txBody>
      </p:sp>
      <p:sp>
        <p:nvSpPr>
          <p:cNvPr id="3" name="Content Placeholder 2">
            <a:extLst>
              <a:ext uri="{FF2B5EF4-FFF2-40B4-BE49-F238E27FC236}">
                <a16:creationId xmlns:a16="http://schemas.microsoft.com/office/drawing/2014/main" id="{CB44F3CB-D1FD-4A3B-A713-17100CA921E4}"/>
              </a:ext>
            </a:extLst>
          </p:cNvPr>
          <p:cNvSpPr>
            <a:spLocks noGrp="1"/>
          </p:cNvSpPr>
          <p:nvPr>
            <p:ph idx="1"/>
          </p:nvPr>
        </p:nvSpPr>
        <p:spPr>
          <a:xfrm>
            <a:off x="152400" y="1600200"/>
            <a:ext cx="8839200" cy="5410200"/>
          </a:xfrm>
        </p:spPr>
        <p:txBody>
          <a:bodyPr>
            <a:normAutofit lnSpcReduction="10000"/>
          </a:bodyPr>
          <a:lstStyle/>
          <a:p>
            <a:pPr marL="0" indent="0">
              <a:buNone/>
            </a:pPr>
            <a:r>
              <a:rPr lang="en-US" dirty="0"/>
              <a:t>Abide in me, and I in you. As the branch cannot bear fruit by itself, unless it abides in the vine, neither can you, unless you abide in me. 5 I am the vine; you are the branches. Whoever abides in me and I in him, he it is that bears much fruit, for apart from me you can do nothing. 6 If anyone does not abide in me he is thrown away like a branch and withers; and the branches are gathered, thrown into the fire, and burned. 7 If you abide in me, and my words abide in you, ask whatever you wish, and it will be done for you.</a:t>
            </a:r>
          </a:p>
        </p:txBody>
      </p:sp>
    </p:spTree>
    <p:extLst>
      <p:ext uri="{BB962C8B-B14F-4D97-AF65-F5344CB8AC3E}">
        <p14:creationId xmlns:p14="http://schemas.microsoft.com/office/powerpoint/2010/main" val="2363999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BCCDE722-AFAA-4A66-9EF8-62FB63E774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806355"/>
            <a:ext cx="8163067" cy="544204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rot="19327074">
            <a:off x="-680147" y="2171490"/>
            <a:ext cx="8503291" cy="1470025"/>
          </a:xfrm>
        </p:spPr>
        <p:txBody>
          <a:bodyPr>
            <a:normAutofit fontScale="90000"/>
          </a:bodyPr>
          <a:lstStyle/>
          <a:p>
            <a:r>
              <a:rPr lang="en-US" sz="8000" b="1" dirty="0"/>
              <a:t>FINISHING THE RACE</a:t>
            </a:r>
          </a:p>
        </p:txBody>
      </p:sp>
      <p:sp>
        <p:nvSpPr>
          <p:cNvPr id="3" name="Subtitle 2"/>
          <p:cNvSpPr>
            <a:spLocks noGrp="1"/>
          </p:cNvSpPr>
          <p:nvPr>
            <p:ph type="subTitle" idx="1"/>
          </p:nvPr>
        </p:nvSpPr>
        <p:spPr>
          <a:xfrm rot="19321814">
            <a:off x="1371600" y="3886200"/>
            <a:ext cx="6400800" cy="1752600"/>
          </a:xfrm>
        </p:spPr>
        <p:txBody>
          <a:bodyPr/>
          <a:lstStyle/>
          <a:p>
            <a:r>
              <a:rPr lang="en-US" b="1" dirty="0">
                <a:solidFill>
                  <a:schemeClr val="tx1"/>
                </a:solidFill>
              </a:rPr>
              <a:t>Hebrews 12:1-2 &amp; John 15:4-7</a:t>
            </a:r>
            <a:endParaRPr lang="en-US" dirty="0">
              <a:solidFill>
                <a:schemeClr val="tx1"/>
              </a:solidFill>
            </a:endParaRP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0-#ppt_w/2"/>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par>
                                <p:cTn id="9" presetID="2" presetClass="entr" presetSubtype="9" fill="hold" grpId="0" nodeType="with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2000" fill="hold"/>
                                        <p:tgtEl>
                                          <p:spTgt spid="3">
                                            <p:txEl>
                                              <p:pRg st="0" end="0"/>
                                            </p:txEl>
                                          </p:spTgt>
                                        </p:tgtEl>
                                        <p:attrNameLst>
                                          <p:attrName>ppt_x</p:attrName>
                                        </p:attrNameLst>
                                      </p:cBhvr>
                                      <p:tavLst>
                                        <p:tav tm="0">
                                          <p:val>
                                            <p:strVal val="0-#ppt_w/2"/>
                                          </p:val>
                                        </p:tav>
                                        <p:tav tm="100000">
                                          <p:val>
                                            <p:strVal val="#ppt_x"/>
                                          </p:val>
                                        </p:tav>
                                      </p:tavLst>
                                    </p:anim>
                                    <p:anim calcmode="lin" valueType="num">
                                      <p:cBhvr additive="base">
                                        <p:cTn id="12" dur="2000" fill="hold"/>
                                        <p:tgtEl>
                                          <p:spTgt spid="3">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477000"/>
          </a:xfrm>
        </p:spPr>
        <p:txBody>
          <a:bodyPr>
            <a:normAutofit/>
          </a:bodyPr>
          <a:lstStyle/>
          <a:p>
            <a:pPr>
              <a:buNone/>
            </a:pPr>
            <a:r>
              <a:rPr lang="en-US" b="1" i="1" u="sng" dirty="0"/>
              <a:t>Introduction</a:t>
            </a:r>
            <a:endParaRPr lang="en-US" b="1" dirty="0"/>
          </a:p>
          <a:p>
            <a:pPr>
              <a:buNone/>
            </a:pPr>
            <a:r>
              <a:rPr lang="en-US" b="1" dirty="0"/>
              <a:t> </a:t>
            </a:r>
          </a:p>
          <a:p>
            <a:pPr>
              <a:buNone/>
            </a:pPr>
            <a:r>
              <a:rPr lang="en-US" b="1" dirty="0"/>
              <a:t>This lesson seeks to encourage members of the </a:t>
            </a:r>
          </a:p>
          <a:p>
            <a:pPr>
              <a:buNone/>
            </a:pPr>
            <a:r>
              <a:rPr lang="en-US" b="1" dirty="0"/>
              <a:t>Body of Christ to complete what we have begun </a:t>
            </a:r>
          </a:p>
          <a:p>
            <a:pPr>
              <a:buNone/>
            </a:pPr>
            <a:r>
              <a:rPr lang="en-US" b="1" dirty="0"/>
              <a:t>in faithful, obedient, fashion. Since we don’t </a:t>
            </a:r>
          </a:p>
          <a:p>
            <a:pPr>
              <a:buNone/>
            </a:pPr>
            <a:r>
              <a:rPr lang="en-US" b="1" dirty="0"/>
              <a:t>know when the conclusion of our journey might </a:t>
            </a:r>
          </a:p>
          <a:p>
            <a:pPr>
              <a:buNone/>
            </a:pPr>
            <a:r>
              <a:rPr lang="en-US" b="1" dirty="0"/>
              <a:t>be realized, it behooves us to strive for </a:t>
            </a:r>
          </a:p>
          <a:p>
            <a:pPr>
              <a:buNone/>
            </a:pPr>
            <a:r>
              <a:rPr lang="en-US" b="1" dirty="0"/>
              <a:t>consistent, faithful dedication at all times. </a:t>
            </a:r>
          </a:p>
          <a:p>
            <a:pPr>
              <a:buNone/>
            </a:pPr>
            <a:r>
              <a:rPr lang="en-US" b="1" dirty="0"/>
              <a:t>FINISHING WELL must be our goal that we can </a:t>
            </a:r>
          </a:p>
          <a:p>
            <a:pPr>
              <a:buNone/>
            </a:pPr>
            <a:r>
              <a:rPr lang="en-US" b="1" dirty="0"/>
              <a:t>hear the Lord say “well done!”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10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10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10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10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10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10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10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10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10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5237"/>
            <a:ext cx="8229600" cy="5592763"/>
          </a:xfrm>
        </p:spPr>
        <p:txBody>
          <a:bodyPr>
            <a:normAutofit fontScale="77500" lnSpcReduction="20000"/>
          </a:bodyPr>
          <a:lstStyle/>
          <a:p>
            <a:pPr>
              <a:buNone/>
            </a:pPr>
            <a:endParaRPr lang="en-US" dirty="0"/>
          </a:p>
          <a:p>
            <a:pPr>
              <a:buNone/>
            </a:pPr>
            <a:endParaRPr lang="en-US" dirty="0"/>
          </a:p>
          <a:p>
            <a:pPr>
              <a:buNone/>
            </a:pPr>
            <a:endParaRPr lang="en-US" dirty="0">
              <a:solidFill>
                <a:srgbClr val="FFFF00"/>
              </a:solidFill>
            </a:endParaRPr>
          </a:p>
          <a:p>
            <a:pPr>
              <a:buNone/>
            </a:pPr>
            <a:r>
              <a:rPr lang="en-US" sz="4800" dirty="0"/>
              <a:t>I. </a:t>
            </a:r>
            <a:r>
              <a:rPr lang="en-US" sz="4800" b="1" dirty="0"/>
              <a:t>Who</a:t>
            </a:r>
            <a:r>
              <a:rPr lang="en-US" sz="4800" dirty="0"/>
              <a:t> (do we follow / imitate)</a:t>
            </a:r>
          </a:p>
          <a:p>
            <a:pPr>
              <a:buNone/>
            </a:pPr>
            <a:r>
              <a:rPr lang="en-US" sz="4800" dirty="0"/>
              <a:t>   A. Jesus Christ </a:t>
            </a:r>
            <a:r>
              <a:rPr lang="en-US" sz="4800" b="1" dirty="0"/>
              <a:t>Hebrews 12:1-2</a:t>
            </a:r>
            <a:r>
              <a:rPr lang="en-US" sz="4800" dirty="0"/>
              <a:t> </a:t>
            </a:r>
          </a:p>
          <a:p>
            <a:pPr>
              <a:buNone/>
            </a:pPr>
            <a:r>
              <a:rPr lang="en-US" sz="4800" dirty="0"/>
              <a:t>       note </a:t>
            </a:r>
            <a:r>
              <a:rPr lang="en-US" sz="4800" b="1" dirty="0"/>
              <a:t>v. 2</a:t>
            </a:r>
            <a:endParaRPr lang="en-US" sz="4800" dirty="0"/>
          </a:p>
          <a:p>
            <a:pPr>
              <a:buNone/>
            </a:pPr>
            <a:r>
              <a:rPr lang="en-US" sz="4800" dirty="0"/>
              <a:t>   B. We must </a:t>
            </a:r>
            <a:r>
              <a:rPr lang="en-US" sz="4800" u="sng" dirty="0"/>
              <a:t>abide</a:t>
            </a:r>
            <a:r>
              <a:rPr lang="en-US" sz="4800" dirty="0"/>
              <a:t> in Jesus Christ   </a:t>
            </a:r>
          </a:p>
          <a:p>
            <a:pPr>
              <a:buNone/>
            </a:pPr>
            <a:r>
              <a:rPr lang="en-US" sz="4800" b="1" dirty="0"/>
              <a:t>        John 15:4-7</a:t>
            </a:r>
            <a:endParaRPr lang="en-US" sz="4800" dirty="0"/>
          </a:p>
          <a:p>
            <a:pPr>
              <a:buNone/>
            </a:pPr>
            <a:r>
              <a:rPr lang="en-US" sz="4800" b="1" dirty="0"/>
              <a:t>     </a:t>
            </a:r>
            <a:r>
              <a:rPr lang="en-US" sz="4800" dirty="0"/>
              <a:t>1. </a:t>
            </a:r>
            <a:r>
              <a:rPr lang="en-US" sz="4800" i="1" u="sng" dirty="0"/>
              <a:t>Abide</a:t>
            </a:r>
            <a:r>
              <a:rPr lang="en-US" sz="4800" dirty="0"/>
              <a:t>- to stand fast; </a:t>
            </a:r>
            <a:r>
              <a:rPr lang="en-US" sz="4800" u="sng" dirty="0"/>
              <a:t>remain</a:t>
            </a:r>
            <a:r>
              <a:rPr lang="en-US" sz="4800" dirty="0"/>
              <a:t>;</a:t>
            </a:r>
          </a:p>
          <a:p>
            <a:pPr>
              <a:buNone/>
            </a:pPr>
            <a:r>
              <a:rPr lang="en-US" sz="4800" dirty="0"/>
              <a:t>         </a:t>
            </a:r>
            <a:r>
              <a:rPr lang="en-US" sz="4800" u="sng" dirty="0"/>
              <a:t>go on being</a:t>
            </a:r>
            <a:r>
              <a:rPr lang="en-US" sz="4800" dirty="0"/>
              <a:t>.</a:t>
            </a:r>
          </a:p>
        </p:txBody>
      </p:sp>
      <p:pic>
        <p:nvPicPr>
          <p:cNvPr id="1026" name="Picture 2" descr="Image result for free animated gifs runners">
            <a:extLst>
              <a:ext uri="{FF2B5EF4-FFF2-40B4-BE49-F238E27FC236}">
                <a16:creationId xmlns:a16="http://schemas.microsoft.com/office/drawing/2014/main" id="{7CE56F91-663C-4B68-94E9-5465D074FBCB}"/>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0470528" y="631633"/>
            <a:ext cx="1618793" cy="1288619"/>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a:extLst>
              <a:ext uri="{FF2B5EF4-FFF2-40B4-BE49-F238E27FC236}">
                <a16:creationId xmlns:a16="http://schemas.microsoft.com/office/drawing/2014/main" id="{1D180E98-1246-410A-8E6B-3970BD842AB4}"/>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66700" y="96129"/>
            <a:ext cx="8610599" cy="29829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blinds(horizontal)">
                                      <p:cBhvr>
                                        <p:cTn id="19" dur="500"/>
                                        <p:tgtEl>
                                          <p:spTgt spid="3">
                                            <p:txEl>
                                              <p:pRg st="7" end="7"/>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animEffect transition="in" filter="blinds(horizontal)">
                                      <p:cBhvr>
                                        <p:cTn id="25"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0192" y="533400"/>
            <a:ext cx="8229600" cy="5592763"/>
          </a:xfrm>
        </p:spPr>
        <p:txBody>
          <a:bodyPr>
            <a:normAutofit fontScale="92500" lnSpcReduction="10000"/>
          </a:bodyPr>
          <a:lstStyle/>
          <a:p>
            <a:pPr>
              <a:buNone/>
            </a:pPr>
            <a:r>
              <a:rPr lang="en-US" dirty="0"/>
              <a:t>II. </a:t>
            </a:r>
            <a:r>
              <a:rPr lang="en-US" b="1" dirty="0"/>
              <a:t>What</a:t>
            </a:r>
            <a:r>
              <a:rPr lang="en-US" dirty="0"/>
              <a:t> (do we need to do)</a:t>
            </a:r>
          </a:p>
          <a:p>
            <a:pPr>
              <a:buNone/>
            </a:pPr>
            <a:r>
              <a:rPr lang="en-US" dirty="0"/>
              <a:t>   A. We must be in Christ body </a:t>
            </a:r>
            <a:r>
              <a:rPr lang="en-US" b="1" dirty="0"/>
              <a:t>Ephesians 1:22-23,  </a:t>
            </a:r>
          </a:p>
          <a:p>
            <a:pPr>
              <a:buNone/>
            </a:pPr>
            <a:r>
              <a:rPr lang="en-US" b="1" dirty="0"/>
              <a:t>        Colossians 1:18</a:t>
            </a:r>
            <a:endParaRPr lang="en-US" dirty="0"/>
          </a:p>
          <a:p>
            <a:pPr>
              <a:buNone/>
            </a:pPr>
            <a:r>
              <a:rPr lang="en-US" b="1" dirty="0"/>
              <a:t>     </a:t>
            </a:r>
            <a:r>
              <a:rPr lang="en-US" dirty="0"/>
              <a:t>1. Elaborate on how one gets into the body of  </a:t>
            </a:r>
          </a:p>
          <a:p>
            <a:pPr>
              <a:buNone/>
            </a:pPr>
            <a:r>
              <a:rPr lang="en-US" dirty="0"/>
              <a:t>         Christ (what did we do to become Christians).</a:t>
            </a:r>
          </a:p>
          <a:p>
            <a:pPr>
              <a:buNone/>
            </a:pPr>
            <a:r>
              <a:rPr lang="en-US" dirty="0"/>
              <a:t>        a. Hear </a:t>
            </a:r>
            <a:r>
              <a:rPr lang="en-US" b="1" dirty="0"/>
              <a:t>Rom. 10:17</a:t>
            </a:r>
            <a:r>
              <a:rPr lang="en-US" dirty="0"/>
              <a:t>, Believe </a:t>
            </a:r>
            <a:r>
              <a:rPr lang="en-US" b="1" dirty="0"/>
              <a:t>Hebrews 11:6</a:t>
            </a:r>
            <a:r>
              <a:rPr lang="en-US" dirty="0"/>
              <a:t>,  </a:t>
            </a:r>
          </a:p>
          <a:p>
            <a:pPr>
              <a:buNone/>
            </a:pPr>
            <a:r>
              <a:rPr lang="en-US" dirty="0"/>
              <a:t>            Repent </a:t>
            </a:r>
            <a:r>
              <a:rPr lang="en-US" b="1" dirty="0"/>
              <a:t>Acts 17:30</a:t>
            </a:r>
            <a:r>
              <a:rPr lang="en-US" dirty="0"/>
              <a:t>, Confess </a:t>
            </a:r>
            <a:r>
              <a:rPr lang="en-US" b="1" dirty="0"/>
              <a:t>Matt.</a:t>
            </a:r>
            <a:r>
              <a:rPr lang="en-US" dirty="0"/>
              <a:t> </a:t>
            </a:r>
            <a:r>
              <a:rPr lang="en-US" b="1" dirty="0"/>
              <a:t>10:32-33</a:t>
            </a:r>
            <a:r>
              <a:rPr lang="en-US" dirty="0"/>
              <a:t>,      </a:t>
            </a:r>
          </a:p>
          <a:p>
            <a:pPr>
              <a:buNone/>
            </a:pPr>
            <a:r>
              <a:rPr lang="en-US" dirty="0"/>
              <a:t>            Be Baptized </a:t>
            </a:r>
            <a:r>
              <a:rPr lang="en-US" b="1" dirty="0"/>
              <a:t>Acts 2:38</a:t>
            </a:r>
            <a:r>
              <a:rPr lang="en-US" dirty="0"/>
              <a:t>, </a:t>
            </a:r>
            <a:r>
              <a:rPr lang="en-US" b="1" dirty="0"/>
              <a:t>Galatians 3:26-27</a:t>
            </a:r>
            <a:r>
              <a:rPr lang="en-US" dirty="0"/>
              <a:t>,   </a:t>
            </a:r>
          </a:p>
          <a:p>
            <a:pPr>
              <a:buNone/>
            </a:pPr>
            <a:r>
              <a:rPr lang="en-US" b="1" dirty="0"/>
              <a:t>            Matthew 28:19-20</a:t>
            </a:r>
            <a:r>
              <a:rPr lang="en-US" dirty="0"/>
              <a:t>, </a:t>
            </a:r>
            <a:r>
              <a:rPr lang="en-US" b="1" dirty="0"/>
              <a:t>Mark 16:15-16</a:t>
            </a:r>
            <a:endParaRPr lang="en-US" dirty="0"/>
          </a:p>
          <a:p>
            <a:pPr>
              <a:buNone/>
            </a:pPr>
            <a:r>
              <a:rPr lang="en-US" dirty="0"/>
              <a:t>   B. We walk in him </a:t>
            </a:r>
            <a:r>
              <a:rPr lang="en-US" b="1" dirty="0"/>
              <a:t>Colossians 2:6 </a:t>
            </a:r>
            <a:endParaRPr lang="en-US" dirty="0"/>
          </a:p>
          <a:p>
            <a:pPr>
              <a:buNone/>
            </a:pPr>
            <a:r>
              <a:rPr lang="en-US" b="1" dirty="0"/>
              <a:t>   </a:t>
            </a:r>
            <a:r>
              <a:rPr lang="en-US" dirty="0"/>
              <a:t>C. We must be in his family </a:t>
            </a:r>
            <a:r>
              <a:rPr lang="en-US" b="1" dirty="0"/>
              <a:t>Romans 8:14-17</a:t>
            </a:r>
            <a:endParaRPr lang="en-US" dirty="0"/>
          </a:p>
          <a:p>
            <a:pPr>
              <a:buNone/>
            </a:pPr>
            <a:endParaRPr lang="en-US" dirty="0"/>
          </a:p>
        </p:txBody>
      </p:sp>
      <p:pic>
        <p:nvPicPr>
          <p:cNvPr id="2050" name="Picture 2" descr="Related image">
            <a:extLst>
              <a:ext uri="{FF2B5EF4-FFF2-40B4-BE49-F238E27FC236}">
                <a16:creationId xmlns:a16="http://schemas.microsoft.com/office/drawing/2014/main" id="{4D2D147E-0A0D-497C-A942-906A6DC12DD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152400"/>
            <a:ext cx="3333750" cy="33337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par>
                                <p:cTn id="29" presetID="3" presetClass="entr" presetSubtype="10"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blinds(horizontal)">
                                      <p:cBhvr>
                                        <p:cTn id="31" dur="500"/>
                                        <p:tgtEl>
                                          <p:spTgt spid="3">
                                            <p:txEl>
                                              <p:pRg st="8" end="8"/>
                                            </p:txEl>
                                          </p:spTgt>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blinds(horizontal)">
                                      <p:cBhvr>
                                        <p:cTn id="34" dur="500"/>
                                        <p:tgtEl>
                                          <p:spTgt spid="3">
                                            <p:txEl>
                                              <p:pRg st="9" end="9"/>
                                            </p:txEl>
                                          </p:spTgt>
                                        </p:tgtEl>
                                      </p:cBhvr>
                                    </p:animEffect>
                                  </p:childTnLst>
                                </p:cTn>
                              </p:par>
                              <p:par>
                                <p:cTn id="35" presetID="3" presetClass="entr" presetSubtype="1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animEffect transition="in" filter="blinds(horizontal)">
                                      <p:cBhvr>
                                        <p:cTn id="3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dirty="0"/>
              <a:t>III. </a:t>
            </a:r>
            <a:r>
              <a:rPr lang="en-US" b="1" dirty="0"/>
              <a:t>How</a:t>
            </a:r>
            <a:r>
              <a:rPr lang="en-US" dirty="0"/>
              <a:t> (do we)</a:t>
            </a:r>
          </a:p>
          <a:p>
            <a:pPr>
              <a:buNone/>
            </a:pPr>
            <a:r>
              <a:rPr lang="en-US" dirty="0"/>
              <a:t>   A. Be obedient </a:t>
            </a:r>
            <a:r>
              <a:rPr lang="en-US" b="1" dirty="0"/>
              <a:t>Ecclesiastes 12:13</a:t>
            </a:r>
            <a:endParaRPr lang="en-US" dirty="0"/>
          </a:p>
          <a:p>
            <a:pPr>
              <a:buNone/>
            </a:pPr>
            <a:r>
              <a:rPr lang="en-US" dirty="0"/>
              <a:t>   B. Abound in the work of the Lord</a:t>
            </a:r>
          </a:p>
          <a:p>
            <a:pPr>
              <a:buNone/>
            </a:pPr>
            <a:r>
              <a:rPr lang="en-US" dirty="0"/>
              <a:t>       </a:t>
            </a:r>
            <a:r>
              <a:rPr lang="en-US" b="1" dirty="0"/>
              <a:t>I Corinthians 15:58 </a:t>
            </a:r>
            <a:endParaRPr lang="en-US" dirty="0"/>
          </a:p>
          <a:p>
            <a:pPr>
              <a:buNone/>
            </a:pPr>
            <a:r>
              <a:rPr lang="en-US" dirty="0"/>
              <a:t>   C. Live worthy of our calling </a:t>
            </a:r>
            <a:r>
              <a:rPr lang="en-US" b="1" dirty="0"/>
              <a:t>Ephesians 4:1-3</a:t>
            </a:r>
            <a:endParaRPr lang="en-US" dirty="0"/>
          </a:p>
          <a:p>
            <a:pPr>
              <a:buNone/>
            </a:pPr>
            <a:r>
              <a:rPr lang="en-US" dirty="0"/>
              <a:t>   D. Be doers of the word (work) </a:t>
            </a:r>
            <a:r>
              <a:rPr lang="en-US" b="1" dirty="0"/>
              <a:t>James 1:22 </a:t>
            </a:r>
            <a:endParaRPr lang="en-US" dirty="0"/>
          </a:p>
          <a:p>
            <a:pPr>
              <a:buNone/>
            </a:pPr>
            <a:r>
              <a:rPr lang="en-US" dirty="0"/>
              <a:t>   E. Serve with all our heart </a:t>
            </a:r>
            <a:r>
              <a:rPr lang="en-US" b="1" dirty="0"/>
              <a:t>Deuteronomy 10:12</a:t>
            </a:r>
            <a:endParaRPr lang="en-US" dirty="0"/>
          </a:p>
          <a:p>
            <a:pPr>
              <a:buNone/>
            </a:pPr>
            <a:r>
              <a:rPr lang="en-US" dirty="0"/>
              <a:t>   F. Serve Fervently </a:t>
            </a:r>
            <a:r>
              <a:rPr lang="en-US" b="1" dirty="0"/>
              <a:t>Romans 12:11</a:t>
            </a:r>
            <a:endParaRPr lang="en-US" dirty="0"/>
          </a:p>
          <a:p>
            <a:pPr>
              <a:buNone/>
            </a:pPr>
            <a:endParaRPr lang="en-US" dirty="0"/>
          </a:p>
        </p:txBody>
      </p:sp>
      <p:pic>
        <p:nvPicPr>
          <p:cNvPr id="3074" name="Picture 2" descr="Related image">
            <a:extLst>
              <a:ext uri="{FF2B5EF4-FFF2-40B4-BE49-F238E27FC236}">
                <a16:creationId xmlns:a16="http://schemas.microsoft.com/office/drawing/2014/main" id="{2C87C814-1BD5-4593-8483-44AB3232BB7A}"/>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3446"/>
            <a:ext cx="2438400" cy="279595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linds(horizontal)">
                                      <p:cBhvr>
                                        <p:cTn id="16" dur="500"/>
                                        <p:tgtEl>
                                          <p:spTgt spid="3">
                                            <p:txEl>
                                              <p:pRg st="3" end="3"/>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linds(horizontal)">
                                      <p:cBhvr>
                                        <p:cTn id="19" dur="500"/>
                                        <p:tgtEl>
                                          <p:spTgt spid="3">
                                            <p:txEl>
                                              <p:pRg st="4" end="4"/>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linds(horizontal)">
                                      <p:cBhvr>
                                        <p:cTn id="22" dur="500"/>
                                        <p:tgtEl>
                                          <p:spTgt spid="3">
                                            <p:txEl>
                                              <p:pRg st="5" end="5"/>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blinds(horizontal)">
                                      <p:cBhvr>
                                        <p:cTn id="25" dur="500"/>
                                        <p:tgtEl>
                                          <p:spTgt spid="3">
                                            <p:txEl>
                                              <p:pRg st="6" end="6"/>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blinds(horizontal)">
                                      <p:cBhvr>
                                        <p:cTn id="28"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buNone/>
            </a:pPr>
            <a:endParaRPr lang="en-US" dirty="0"/>
          </a:p>
          <a:p>
            <a:pPr>
              <a:buNone/>
            </a:pPr>
            <a:r>
              <a:rPr lang="en-US" dirty="0"/>
              <a:t>IV. </a:t>
            </a:r>
            <a:r>
              <a:rPr lang="en-US" b="1" dirty="0"/>
              <a:t>Why</a:t>
            </a:r>
            <a:r>
              <a:rPr lang="en-US" dirty="0"/>
              <a:t> (should we)</a:t>
            </a:r>
          </a:p>
          <a:p>
            <a:pPr>
              <a:buNone/>
            </a:pPr>
            <a:r>
              <a:rPr lang="en-US" dirty="0"/>
              <a:t>   A. There is no condemnation in him </a:t>
            </a:r>
          </a:p>
          <a:p>
            <a:pPr>
              <a:buNone/>
            </a:pPr>
            <a:r>
              <a:rPr lang="en-US" b="1" dirty="0"/>
              <a:t>        Romans 8:1-4</a:t>
            </a:r>
            <a:endParaRPr lang="en-US" dirty="0"/>
          </a:p>
          <a:p>
            <a:pPr>
              <a:buNone/>
            </a:pPr>
            <a:r>
              <a:rPr lang="en-US" dirty="0"/>
              <a:t>   B. So nothing can separate us </a:t>
            </a:r>
            <a:r>
              <a:rPr lang="en-US" b="1" dirty="0"/>
              <a:t>Romans 8:35-39</a:t>
            </a:r>
            <a:endParaRPr lang="en-US" dirty="0"/>
          </a:p>
          <a:p>
            <a:pPr>
              <a:buNone/>
            </a:pPr>
            <a:r>
              <a:rPr lang="en-US" dirty="0"/>
              <a:t>   C. To be confident of our salvation   </a:t>
            </a:r>
          </a:p>
          <a:p>
            <a:pPr>
              <a:buNone/>
            </a:pPr>
            <a:r>
              <a:rPr lang="en-US" b="1" dirty="0"/>
              <a:t>        II Peter 1:8-10</a:t>
            </a:r>
            <a:endParaRPr lang="en-US" dirty="0"/>
          </a:p>
          <a:p>
            <a:pPr>
              <a:buNone/>
            </a:pPr>
            <a:r>
              <a:rPr lang="en-US" dirty="0"/>
              <a:t>   D. To receive an eternal reward </a:t>
            </a:r>
          </a:p>
          <a:p>
            <a:pPr>
              <a:buNone/>
            </a:pPr>
            <a:r>
              <a:rPr lang="en-US" b="1" dirty="0"/>
              <a:t>        Revelations 2:10</a:t>
            </a:r>
            <a:endParaRPr lang="en-US" dirty="0"/>
          </a:p>
          <a:p>
            <a:pPr>
              <a:buNone/>
            </a:pPr>
            <a:endParaRPr lang="en-US" dirty="0"/>
          </a:p>
        </p:txBody>
      </p:sp>
      <p:pic>
        <p:nvPicPr>
          <p:cNvPr id="4098" name="Picture 2" descr="Related image">
            <a:extLst>
              <a:ext uri="{FF2B5EF4-FFF2-40B4-BE49-F238E27FC236}">
                <a16:creationId xmlns:a16="http://schemas.microsoft.com/office/drawing/2014/main" id="{1032963E-B51C-474D-9BD5-40E0DC4AF000}"/>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238999" y="228600"/>
            <a:ext cx="1676401" cy="2200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blinds(horizontal)">
                                      <p:cBhvr>
                                        <p:cTn id="10" dur="500"/>
                                        <p:tgtEl>
                                          <p:spTgt spid="3">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blinds(horizontal)">
                                      <p:cBhvr>
                                        <p:cTn id="13" dur="500"/>
                                        <p:tgtEl>
                                          <p:spTgt spid="3">
                                            <p:txEl>
                                              <p:pRg st="3" end="3"/>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Effect transition="in" filter="blinds(horizontal)">
                                      <p:cBhvr>
                                        <p:cTn id="19" dur="500"/>
                                        <p:tgtEl>
                                          <p:spTgt spid="3">
                                            <p:txEl>
                                              <p:pRg st="5" end="5"/>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blinds(horizontal)">
                                      <p:cBhvr>
                                        <p:cTn id="22" dur="500"/>
                                        <p:tgtEl>
                                          <p:spTgt spid="3">
                                            <p:txEl>
                                              <p:pRg st="6" end="6"/>
                                            </p:txEl>
                                          </p:spTgt>
                                        </p:tgtEl>
                                      </p:cBhvr>
                                    </p:animEffect>
                                  </p:childTnLst>
                                </p:cTn>
                              </p:par>
                              <p:par>
                                <p:cTn id="23" presetID="3" presetClass="entr" presetSubtype="1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blinds(horizontal)">
                                      <p:cBhvr>
                                        <p:cTn id="25" dur="500"/>
                                        <p:tgtEl>
                                          <p:spTgt spid="3">
                                            <p:txEl>
                                              <p:pRg st="7" end="7"/>
                                            </p:txEl>
                                          </p:spTgt>
                                        </p:tgtEl>
                                      </p:cBhvr>
                                    </p:animEffect>
                                  </p:childTnLst>
                                </p:cTn>
                              </p:par>
                              <p:par>
                                <p:cTn id="26" presetID="3" presetClass="entr" presetSubtype="10" fill="hold" nodeType="withEffect">
                                  <p:stCondLst>
                                    <p:cond delay="0"/>
                                  </p:stCondLst>
                                  <p:childTnLst>
                                    <p:set>
                                      <p:cBhvr>
                                        <p:cTn id="27" dur="1" fill="hold">
                                          <p:stCondLst>
                                            <p:cond delay="0"/>
                                          </p:stCondLst>
                                        </p:cTn>
                                        <p:tgtEl>
                                          <p:spTgt spid="3">
                                            <p:txEl>
                                              <p:pRg st="8" end="8"/>
                                            </p:txEl>
                                          </p:spTgt>
                                        </p:tgtEl>
                                        <p:attrNameLst>
                                          <p:attrName>style.visibility</p:attrName>
                                        </p:attrNameLst>
                                      </p:cBhvr>
                                      <p:to>
                                        <p:strVal val="visible"/>
                                      </p:to>
                                    </p:set>
                                    <p:animEffect transition="in" filter="blinds(horizontal)">
                                      <p:cBhvr>
                                        <p:cTn id="2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buNone/>
            </a:pPr>
            <a:r>
              <a:rPr lang="en-US" b="1" i="1" u="sng" dirty="0"/>
              <a:t>Conclusion</a:t>
            </a:r>
            <a:endParaRPr lang="en-US" b="1" dirty="0"/>
          </a:p>
          <a:p>
            <a:pPr>
              <a:buNone/>
            </a:pPr>
            <a:r>
              <a:rPr lang="en-US" b="1" dirty="0"/>
              <a:t> </a:t>
            </a:r>
          </a:p>
          <a:p>
            <a:pPr>
              <a:buNone/>
            </a:pPr>
            <a:r>
              <a:rPr lang="en-US" b="1" dirty="0"/>
              <a:t>As a result of our study of this subject matter, I </a:t>
            </a:r>
          </a:p>
          <a:p>
            <a:pPr>
              <a:buNone/>
            </a:pPr>
            <a:endParaRPr lang="en-US" b="1" dirty="0"/>
          </a:p>
          <a:p>
            <a:pPr>
              <a:buNone/>
            </a:pPr>
            <a:r>
              <a:rPr lang="en-US" b="1" dirty="0"/>
              <a:t>am hopeful, even prayerful that we have </a:t>
            </a:r>
          </a:p>
          <a:p>
            <a:pPr>
              <a:buNone/>
            </a:pPr>
            <a:endParaRPr lang="en-US" b="1" dirty="0"/>
          </a:p>
          <a:p>
            <a:pPr>
              <a:buNone/>
            </a:pPr>
            <a:r>
              <a:rPr lang="en-US" b="1" dirty="0"/>
              <a:t>gained greater insights as to what FINISHING </a:t>
            </a:r>
          </a:p>
          <a:p>
            <a:pPr>
              <a:buNone/>
            </a:pPr>
            <a:endParaRPr lang="en-US" b="1" dirty="0"/>
          </a:p>
          <a:p>
            <a:pPr>
              <a:buNone/>
            </a:pPr>
            <a:r>
              <a:rPr lang="en-US" b="1" dirty="0"/>
              <a:t>WELL means. </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linds(horizontal)">
                                      <p:cBhvr>
                                        <p:cTn id="10" dur="500"/>
                                        <p:tgtEl>
                                          <p:spTgt spid="3">
                                            <p:txEl>
                                              <p:pRg st="1" end="1"/>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linds(horizontal)">
                                      <p:cBhvr>
                                        <p:cTn id="13" dur="500"/>
                                        <p:tgtEl>
                                          <p:spTgt spid="3">
                                            <p:txEl>
                                              <p:pRg st="2" end="2"/>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blinds(horizontal)">
                                      <p:cBhvr>
                                        <p:cTn id="16" dur="500"/>
                                        <p:tgtEl>
                                          <p:spTgt spid="3">
                                            <p:txEl>
                                              <p:pRg st="4" end="4"/>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blinds(horizontal)">
                                      <p:cBhvr>
                                        <p:cTn id="19" dur="500"/>
                                        <p:tgtEl>
                                          <p:spTgt spid="3">
                                            <p:txEl>
                                              <p:pRg st="6" end="6"/>
                                            </p:txEl>
                                          </p:spTgt>
                                        </p:tgtEl>
                                      </p:cBhvr>
                                    </p:animEffect>
                                  </p:childTnLst>
                                </p:cTn>
                              </p:par>
                              <p:par>
                                <p:cTn id="20" presetID="3" presetClass="entr" presetSubtype="10" fill="hold" nodeType="with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608</Words>
  <Application>Microsoft Office PowerPoint</Application>
  <PresentationFormat>On-screen Show (4:3)</PresentationFormat>
  <Paragraphs>63</Paragraphs>
  <Slides>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Hebrews 12:1-2</vt:lpstr>
      <vt:lpstr>John 15:4-7</vt:lpstr>
      <vt:lpstr>FINISHING THE RACE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FINISHING WELL</dc:title>
  <dc:creator>The Masters Servant</dc:creator>
  <cp:lastModifiedBy>Randy Cole Sims Sr</cp:lastModifiedBy>
  <cp:revision>7</cp:revision>
  <dcterms:created xsi:type="dcterms:W3CDTF">2014-07-14T20:45:09Z</dcterms:created>
  <dcterms:modified xsi:type="dcterms:W3CDTF">2020-04-26T14:35:34Z</dcterms:modified>
</cp:coreProperties>
</file>