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E99B3CD-2B04-48DB-BD84-593F5496DD5B}" type="datetimeFigureOut">
              <a:rPr lang="en-US" smtClean="0"/>
              <a:t>6/28/2020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87094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99B3CD-2B04-48DB-BD84-593F5496DD5B}" type="datetimeFigureOut">
              <a:rPr lang="en-US" smtClean="0"/>
              <a:t>6/28/2020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7664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99B3CD-2B04-48DB-BD84-593F5496DD5B}" type="datetimeFigureOut">
              <a:rPr lang="en-US" smtClean="0"/>
              <a:t>6/28/2020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84790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99B3CD-2B04-48DB-BD84-593F5496DD5B}" type="datetimeFigureOut">
              <a:rPr lang="en-US" smtClean="0"/>
              <a:t>6/28/2020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567241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9B3CD-2B04-48DB-BD84-593F5496DD5B}" type="datetimeFigureOut">
              <a:rPr lang="en-US" smtClean="0"/>
              <a:t>6/28/2020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57111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99B3CD-2B04-48DB-BD84-593F5496DD5B}" type="datetimeFigureOut">
              <a:rPr lang="en-US" smtClean="0"/>
              <a:t>6/28/2020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2012083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99B3CD-2B04-48DB-BD84-593F5496DD5B}" type="datetimeFigureOut">
              <a:rPr lang="en-US" smtClean="0"/>
              <a:t>6/28/2020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641984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99B3CD-2B04-48DB-BD84-593F5496DD5B}" type="datetimeFigureOut">
              <a:rPr lang="en-US" smtClean="0"/>
              <a:t>6/28/2020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552047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9B3CD-2B04-48DB-BD84-593F5496DD5B}" type="datetimeFigureOut">
              <a:rPr lang="en-US" smtClean="0"/>
              <a:t>6/28/2020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193301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99B3CD-2B04-48DB-BD84-593F5496DD5B}" type="datetimeFigureOut">
              <a:rPr lang="en-US" smtClean="0"/>
              <a:t>6/28/2020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224000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99B3CD-2B04-48DB-BD84-593F5496DD5B}" type="datetimeFigureOut">
              <a:rPr lang="en-US" smtClean="0"/>
              <a:t>6/28/2020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ADAEF-0CF0-44CE-80C8-416C30F78CBC}" type="slidenum">
              <a:rPr lang="en-US" smtClean="0"/>
              <a:t>‹#›</a:t>
            </a:fld>
            <a:endParaRPr lang="en-US"/>
          </a:p>
        </p:txBody>
      </p:sp>
    </p:spTree>
    <p:extLst>
      <p:ext uri="{BB962C8B-B14F-4D97-AF65-F5344CB8AC3E}">
        <p14:creationId xmlns:p14="http://schemas.microsoft.com/office/powerpoint/2010/main" val="3229214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9B3CD-2B04-48DB-BD84-593F5496DD5B}" type="datetimeFigureOut">
              <a:rPr lang="en-US" smtClean="0"/>
              <a:t>6/28/2020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ADAEF-0CF0-44CE-80C8-416C30F78CBC}" type="slidenum">
              <a:rPr lang="en-US" smtClean="0"/>
              <a:t>‹#›</a:t>
            </a:fld>
            <a:endParaRPr lang="en-US"/>
          </a:p>
        </p:txBody>
      </p:sp>
    </p:spTree>
    <p:extLst>
      <p:ext uri="{BB962C8B-B14F-4D97-AF65-F5344CB8AC3E}">
        <p14:creationId xmlns:p14="http://schemas.microsoft.com/office/powerpoint/2010/main" val="801213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5CA6B-9A7C-441A-B1E6-B470884ADB8D}"/>
              </a:ext>
            </a:extLst>
          </p:cNvPr>
          <p:cNvSpPr>
            <a:spLocks noGrp="1"/>
          </p:cNvSpPr>
          <p:nvPr>
            <p:ph type="title"/>
          </p:nvPr>
        </p:nvSpPr>
        <p:spPr/>
        <p:txBody>
          <a:bodyPr>
            <a:normAutofit/>
          </a:bodyPr>
          <a:lstStyle/>
          <a:p>
            <a:r>
              <a:rPr lang="en-US" sz="6000" b="1" dirty="0">
                <a:solidFill>
                  <a:schemeClr val="accent5">
                    <a:lumMod val="75000"/>
                  </a:schemeClr>
                </a:solidFill>
              </a:rPr>
              <a:t>Scripture</a:t>
            </a:r>
          </a:p>
        </p:txBody>
      </p:sp>
      <p:sp>
        <p:nvSpPr>
          <p:cNvPr id="3" name="Content Placeholder 2">
            <a:extLst>
              <a:ext uri="{FF2B5EF4-FFF2-40B4-BE49-F238E27FC236}">
                <a16:creationId xmlns:a16="http://schemas.microsoft.com/office/drawing/2014/main" id="{943B49C5-EEC6-422F-8059-89600104FE7C}"/>
              </a:ext>
            </a:extLst>
          </p:cNvPr>
          <p:cNvSpPr>
            <a:spLocks noGrp="1"/>
          </p:cNvSpPr>
          <p:nvPr>
            <p:ph idx="1"/>
          </p:nvPr>
        </p:nvSpPr>
        <p:spPr/>
        <p:txBody>
          <a:bodyPr>
            <a:normAutofit lnSpcReduction="10000"/>
          </a:bodyPr>
          <a:lstStyle/>
          <a:p>
            <a:r>
              <a:rPr lang="en-US" sz="4000" b="1" dirty="0"/>
              <a:t>Ephesians 2:19</a:t>
            </a:r>
            <a:r>
              <a:rPr lang="en-US" sz="4000" dirty="0"/>
              <a:t> So then you are no longer strangers and aliens, but you are fellow citizens with the saints and members of the household of God,</a:t>
            </a:r>
          </a:p>
          <a:p>
            <a:r>
              <a:rPr lang="en-US" sz="4000" b="1" dirty="0"/>
              <a:t>1 Timothy 3:15</a:t>
            </a:r>
            <a:r>
              <a:rPr lang="en-US" sz="4000" dirty="0"/>
              <a:t> if I delay, you may know how one ought to behave in the household of God, which is the church of the living God, a pillar and buttress of the truth.</a:t>
            </a:r>
          </a:p>
          <a:p>
            <a:pPr marL="0" indent="0">
              <a:buNone/>
            </a:pPr>
            <a:endParaRPr lang="en-US" dirty="0"/>
          </a:p>
        </p:txBody>
      </p:sp>
    </p:spTree>
    <p:extLst>
      <p:ext uri="{BB962C8B-B14F-4D97-AF65-F5344CB8AC3E}">
        <p14:creationId xmlns:p14="http://schemas.microsoft.com/office/powerpoint/2010/main" val="230676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p:cNvSpPr>
            <a:spLocks noGrp="1"/>
          </p:cNvSpPr>
          <p:nvPr>
            <p:ph type="ctrTitle"/>
          </p:nvPr>
        </p:nvSpPr>
        <p:spPr>
          <a:xfrm>
            <a:off x="182881" y="1191796"/>
            <a:ext cx="11830928" cy="2976344"/>
          </a:xfrm>
        </p:spPr>
        <p:txBody>
          <a:bodyPr anchor="ctr">
            <a:normAutofit/>
          </a:bodyPr>
          <a:lstStyle/>
          <a:p>
            <a:r>
              <a:rPr lang="en-US" sz="8000" b="1" dirty="0">
                <a:solidFill>
                  <a:srgbClr val="FFFFFF"/>
                </a:solidFill>
              </a:rPr>
              <a:t>IN IT TOGETHER</a:t>
            </a:r>
            <a:br>
              <a:rPr lang="en-US" sz="6600" dirty="0">
                <a:solidFill>
                  <a:srgbClr val="FFFFFF"/>
                </a:solidFill>
              </a:rPr>
            </a:br>
            <a:r>
              <a:rPr lang="en-US" sz="4800" dirty="0">
                <a:solidFill>
                  <a:srgbClr val="FFFF00"/>
                </a:solidFill>
              </a:rPr>
              <a:t>Ephesians 2:19b, 1 Timothy 3:15b</a:t>
            </a:r>
            <a:br>
              <a:rPr lang="en-US" dirty="0"/>
            </a:br>
            <a:endParaRPr lang="en-US" sz="6600" dirty="0">
              <a:solidFill>
                <a:srgbClr val="FFFFFF"/>
              </a:solidFill>
            </a:endParaRPr>
          </a:p>
        </p:txBody>
      </p:sp>
      <p:sp>
        <p:nvSpPr>
          <p:cNvPr id="3" name="Subtitle 2"/>
          <p:cNvSpPr>
            <a:spLocks noGrp="1"/>
          </p:cNvSpPr>
          <p:nvPr>
            <p:ph type="subTitle" idx="1"/>
          </p:nvPr>
        </p:nvSpPr>
        <p:spPr>
          <a:xfrm>
            <a:off x="804788" y="5318990"/>
            <a:ext cx="9416898" cy="723670"/>
          </a:xfrm>
        </p:spPr>
        <p:txBody>
          <a:bodyPr anchor="t">
            <a:normAutofit/>
          </a:bodyPr>
          <a:lstStyle/>
          <a:p>
            <a:pPr algn="r"/>
            <a:r>
              <a:rPr lang="en-US" sz="3200" dirty="0">
                <a:solidFill>
                  <a:schemeClr val="accent5">
                    <a:lumMod val="75000"/>
                  </a:schemeClr>
                </a:solidFill>
              </a:rPr>
              <a:t>You are not alone! / God’s intentional design</a:t>
            </a:r>
          </a:p>
        </p:txBody>
      </p:sp>
      <p:sp>
        <p:nvSpPr>
          <p:cNvPr id="4" name="TextBox 3">
            <a:extLst>
              <a:ext uri="{FF2B5EF4-FFF2-40B4-BE49-F238E27FC236}">
                <a16:creationId xmlns:a16="http://schemas.microsoft.com/office/drawing/2014/main" id="{A71D73BF-DFAD-45B4-8B87-4E2182CEC92F}"/>
              </a:ext>
            </a:extLst>
          </p:cNvPr>
          <p:cNvSpPr txBox="1"/>
          <p:nvPr/>
        </p:nvSpPr>
        <p:spPr>
          <a:xfrm>
            <a:off x="3516086" y="6040427"/>
            <a:ext cx="6705600" cy="461665"/>
          </a:xfrm>
          <a:prstGeom prst="rect">
            <a:avLst/>
          </a:prstGeom>
          <a:noFill/>
        </p:spPr>
        <p:txBody>
          <a:bodyPr wrap="square" rtlCol="0">
            <a:spAutoFit/>
          </a:bodyPr>
          <a:lstStyle/>
          <a:p>
            <a:pPr algn="r"/>
            <a:r>
              <a:rPr lang="en-US" sz="2400" dirty="0">
                <a:solidFill>
                  <a:schemeClr val="accent5">
                    <a:lumMod val="75000"/>
                  </a:schemeClr>
                </a:solidFill>
              </a:rPr>
              <a:t>www.RandyColeSimsSr.com</a:t>
            </a:r>
          </a:p>
        </p:txBody>
      </p:sp>
      <p:pic>
        <p:nvPicPr>
          <p:cNvPr id="6" name="Picture 5" descr="A drawing of a face&#10;&#10;Description generated with high confidence">
            <a:extLst>
              <a:ext uri="{FF2B5EF4-FFF2-40B4-BE49-F238E27FC236}">
                <a16:creationId xmlns:a16="http://schemas.microsoft.com/office/drawing/2014/main" id="{D1E57325-E81F-4964-AFB5-95FE1F5820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15257" y="5318990"/>
            <a:ext cx="953029" cy="1345453"/>
          </a:xfrm>
          <a:prstGeom prst="rect">
            <a:avLst/>
          </a:prstGeom>
        </p:spPr>
      </p:pic>
    </p:spTree>
    <p:extLst>
      <p:ext uri="{BB962C8B-B14F-4D97-AF65-F5344CB8AC3E}">
        <p14:creationId xmlns:p14="http://schemas.microsoft.com/office/powerpoint/2010/main" val="415634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C200B-5273-4D1B-938F-9FA54BFF4DD6}"/>
              </a:ext>
            </a:extLst>
          </p:cNvPr>
          <p:cNvSpPr>
            <a:spLocks noGrp="1"/>
          </p:cNvSpPr>
          <p:nvPr>
            <p:ph type="title"/>
          </p:nvPr>
        </p:nvSpPr>
        <p:spPr>
          <a:xfrm>
            <a:off x="838200" y="0"/>
            <a:ext cx="10515600" cy="1325563"/>
          </a:xfrm>
        </p:spPr>
        <p:txBody>
          <a:bodyPr>
            <a:normAutofit/>
          </a:bodyPr>
          <a:lstStyle/>
          <a:p>
            <a:r>
              <a:rPr lang="en-US" sz="6000" dirty="0">
                <a:solidFill>
                  <a:schemeClr val="accent5">
                    <a:lumMod val="75000"/>
                  </a:schemeClr>
                </a:solidFill>
              </a:rPr>
              <a:t>Introduction</a:t>
            </a:r>
          </a:p>
        </p:txBody>
      </p:sp>
      <p:sp>
        <p:nvSpPr>
          <p:cNvPr id="3" name="Content Placeholder 2">
            <a:extLst>
              <a:ext uri="{FF2B5EF4-FFF2-40B4-BE49-F238E27FC236}">
                <a16:creationId xmlns:a16="http://schemas.microsoft.com/office/drawing/2014/main" id="{82626DBC-1363-4D67-BC1C-CD16B3639A1D}"/>
              </a:ext>
            </a:extLst>
          </p:cNvPr>
          <p:cNvSpPr>
            <a:spLocks noGrp="1"/>
          </p:cNvSpPr>
          <p:nvPr>
            <p:ph idx="1"/>
          </p:nvPr>
        </p:nvSpPr>
        <p:spPr>
          <a:xfrm>
            <a:off x="838200" y="1202772"/>
            <a:ext cx="10515600" cy="5655228"/>
          </a:xfrm>
        </p:spPr>
        <p:txBody>
          <a:bodyPr>
            <a:normAutofit/>
          </a:bodyPr>
          <a:lstStyle/>
          <a:p>
            <a:pPr marL="0" indent="0">
              <a:buNone/>
            </a:pPr>
            <a:r>
              <a:rPr lang="en-US" sz="3600" dirty="0"/>
              <a:t>This lesson in straight forward fashion seeks to remind the people of God of the Lord’s intentional design for the Body of Christ. He has placed the members as it pleased Him (very intentional). Meaning and function can be realized by the various components of the body through exercise of talents / gifts. Make no mistake that the members of the body are together because we belong together! Even the very family concept that the Bible frequently reminds us of is proof of our belonging by design. Therefore, we consider the topic – IN IT TOGETHER.</a:t>
            </a:r>
          </a:p>
          <a:p>
            <a:pPr marL="0" indent="0">
              <a:buNone/>
            </a:pPr>
            <a:endParaRPr lang="en-US" dirty="0"/>
          </a:p>
        </p:txBody>
      </p:sp>
    </p:spTree>
    <p:extLst>
      <p:ext uri="{BB962C8B-B14F-4D97-AF65-F5344CB8AC3E}">
        <p14:creationId xmlns:p14="http://schemas.microsoft.com/office/powerpoint/2010/main" val="243227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35FB2-D1B3-49BD-92CF-BBA2A5934CB3}"/>
              </a:ext>
            </a:extLst>
          </p:cNvPr>
          <p:cNvSpPr>
            <a:spLocks noGrp="1"/>
          </p:cNvSpPr>
          <p:nvPr>
            <p:ph type="title"/>
          </p:nvPr>
        </p:nvSpPr>
        <p:spPr/>
        <p:txBody>
          <a:bodyPr>
            <a:normAutofit/>
          </a:bodyPr>
          <a:lstStyle/>
          <a:p>
            <a:r>
              <a:rPr lang="en-US" sz="6000" b="1" dirty="0">
                <a:solidFill>
                  <a:schemeClr val="accent5">
                    <a:lumMod val="75000"/>
                  </a:schemeClr>
                </a:solidFill>
              </a:rPr>
              <a:t>God: the reason we’re together</a:t>
            </a:r>
            <a:endParaRPr lang="en-US" sz="6000" dirty="0">
              <a:solidFill>
                <a:schemeClr val="accent5">
                  <a:lumMod val="75000"/>
                </a:schemeClr>
              </a:solidFill>
            </a:endParaRPr>
          </a:p>
        </p:txBody>
      </p:sp>
      <p:sp>
        <p:nvSpPr>
          <p:cNvPr id="3" name="Content Placeholder 2">
            <a:extLst>
              <a:ext uri="{FF2B5EF4-FFF2-40B4-BE49-F238E27FC236}">
                <a16:creationId xmlns:a16="http://schemas.microsoft.com/office/drawing/2014/main" id="{F405595E-DED3-483E-9E88-B0AD40DE7423}"/>
              </a:ext>
            </a:extLst>
          </p:cNvPr>
          <p:cNvSpPr>
            <a:spLocks noGrp="1"/>
          </p:cNvSpPr>
          <p:nvPr>
            <p:ph idx="1"/>
          </p:nvPr>
        </p:nvSpPr>
        <p:spPr>
          <a:xfrm>
            <a:off x="838200" y="1825624"/>
            <a:ext cx="10515600" cy="4906479"/>
          </a:xfrm>
        </p:spPr>
        <p:txBody>
          <a:bodyPr>
            <a:normAutofit/>
          </a:bodyPr>
          <a:lstStyle/>
          <a:p>
            <a:pPr marL="0" indent="0">
              <a:buNone/>
            </a:pPr>
            <a:r>
              <a:rPr lang="en-US" sz="4800" dirty="0"/>
              <a:t>1 Corinthians 12:12, </a:t>
            </a:r>
          </a:p>
          <a:p>
            <a:pPr marL="0" indent="0">
              <a:buNone/>
            </a:pPr>
            <a:r>
              <a:rPr lang="en-US" sz="4800" dirty="0"/>
              <a:t>Ephesians 2:21-22,</a:t>
            </a:r>
          </a:p>
          <a:p>
            <a:pPr marL="0" indent="0">
              <a:buNone/>
            </a:pPr>
            <a:r>
              <a:rPr lang="en-US" sz="4800" dirty="0"/>
              <a:t>Ephesians 3:6, </a:t>
            </a:r>
          </a:p>
          <a:p>
            <a:pPr marL="0" indent="0">
              <a:buNone/>
            </a:pPr>
            <a:r>
              <a:rPr lang="en-US" sz="4800" dirty="0"/>
              <a:t>Ephesians 4:16,</a:t>
            </a:r>
          </a:p>
          <a:p>
            <a:pPr marL="0" indent="0">
              <a:buNone/>
            </a:pPr>
            <a:r>
              <a:rPr lang="en-US" sz="4800" dirty="0"/>
              <a:t>Colossians 2:19,</a:t>
            </a:r>
          </a:p>
          <a:p>
            <a:pPr marL="0" indent="0">
              <a:buNone/>
            </a:pPr>
            <a:r>
              <a:rPr lang="en-US" sz="4800" dirty="0"/>
              <a:t>1 Thessalonians 4:17</a:t>
            </a:r>
          </a:p>
          <a:p>
            <a:pPr marL="0" indent="0">
              <a:buNone/>
            </a:pPr>
            <a:endParaRPr lang="en-US" dirty="0"/>
          </a:p>
        </p:txBody>
      </p:sp>
    </p:spTree>
    <p:extLst>
      <p:ext uri="{BB962C8B-B14F-4D97-AF65-F5344CB8AC3E}">
        <p14:creationId xmlns:p14="http://schemas.microsoft.com/office/powerpoint/2010/main" val="25137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28B31-BD54-4B12-8AD4-B21110686F20}"/>
              </a:ext>
            </a:extLst>
          </p:cNvPr>
          <p:cNvSpPr>
            <a:spLocks noGrp="1"/>
          </p:cNvSpPr>
          <p:nvPr>
            <p:ph type="title"/>
          </p:nvPr>
        </p:nvSpPr>
        <p:spPr>
          <a:xfrm>
            <a:off x="304800" y="365125"/>
            <a:ext cx="11714922" cy="1325563"/>
          </a:xfrm>
        </p:spPr>
        <p:txBody>
          <a:bodyPr>
            <a:noAutofit/>
          </a:bodyPr>
          <a:lstStyle/>
          <a:p>
            <a:r>
              <a:rPr lang="en-US" sz="6000" b="1" dirty="0">
                <a:solidFill>
                  <a:schemeClr val="accent5">
                    <a:lumMod val="75000"/>
                  </a:schemeClr>
                </a:solidFill>
              </a:rPr>
              <a:t>The realization of meaning &amp; function</a:t>
            </a:r>
            <a:endParaRPr lang="en-US" sz="6000" dirty="0">
              <a:solidFill>
                <a:schemeClr val="accent5">
                  <a:lumMod val="75000"/>
                </a:schemeClr>
              </a:solidFill>
            </a:endParaRPr>
          </a:p>
        </p:txBody>
      </p:sp>
      <p:sp>
        <p:nvSpPr>
          <p:cNvPr id="3" name="Content Placeholder 2">
            <a:extLst>
              <a:ext uri="{FF2B5EF4-FFF2-40B4-BE49-F238E27FC236}">
                <a16:creationId xmlns:a16="http://schemas.microsoft.com/office/drawing/2014/main" id="{CEC8D4F0-673C-49B2-A5CC-0BBC3CC88B0E}"/>
              </a:ext>
            </a:extLst>
          </p:cNvPr>
          <p:cNvSpPr>
            <a:spLocks noGrp="1"/>
          </p:cNvSpPr>
          <p:nvPr>
            <p:ph idx="1"/>
          </p:nvPr>
        </p:nvSpPr>
        <p:spPr>
          <a:xfrm>
            <a:off x="427383" y="1905138"/>
            <a:ext cx="10515600" cy="4351338"/>
          </a:xfrm>
        </p:spPr>
        <p:txBody>
          <a:bodyPr/>
          <a:lstStyle/>
          <a:p>
            <a:pPr marL="0" lvl="0" indent="0">
              <a:buNone/>
            </a:pPr>
            <a:r>
              <a:rPr lang="en-US" sz="4800" dirty="0"/>
              <a:t>Romans 12:4-5</a:t>
            </a:r>
          </a:p>
          <a:p>
            <a:pPr marL="0" lvl="0" indent="0">
              <a:buNone/>
            </a:pPr>
            <a:r>
              <a:rPr lang="en-US" sz="4800" dirty="0"/>
              <a:t>Amputation means loss Ephesians 4:16</a:t>
            </a:r>
          </a:p>
          <a:p>
            <a:pPr marL="0" indent="0">
              <a:buNone/>
            </a:pPr>
            <a:endParaRPr lang="en-US" dirty="0"/>
          </a:p>
        </p:txBody>
      </p:sp>
    </p:spTree>
    <p:extLst>
      <p:ext uri="{BB962C8B-B14F-4D97-AF65-F5344CB8AC3E}">
        <p14:creationId xmlns:p14="http://schemas.microsoft.com/office/powerpoint/2010/main" val="311837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25C0-7896-4E25-A205-CD950624FED0}"/>
              </a:ext>
            </a:extLst>
          </p:cNvPr>
          <p:cNvSpPr>
            <a:spLocks noGrp="1"/>
          </p:cNvSpPr>
          <p:nvPr>
            <p:ph type="title"/>
          </p:nvPr>
        </p:nvSpPr>
        <p:spPr>
          <a:xfrm>
            <a:off x="838200" y="18255"/>
            <a:ext cx="10515600" cy="1325563"/>
          </a:xfrm>
        </p:spPr>
        <p:txBody>
          <a:bodyPr>
            <a:normAutofit/>
          </a:bodyPr>
          <a:lstStyle/>
          <a:p>
            <a:r>
              <a:rPr lang="en-US" sz="6000" b="1" dirty="0">
                <a:solidFill>
                  <a:schemeClr val="accent5">
                    <a:lumMod val="75000"/>
                  </a:schemeClr>
                </a:solidFill>
              </a:rPr>
              <a:t>Together we belong</a:t>
            </a:r>
          </a:p>
        </p:txBody>
      </p:sp>
      <p:sp>
        <p:nvSpPr>
          <p:cNvPr id="3" name="Content Placeholder 2">
            <a:extLst>
              <a:ext uri="{FF2B5EF4-FFF2-40B4-BE49-F238E27FC236}">
                <a16:creationId xmlns:a16="http://schemas.microsoft.com/office/drawing/2014/main" id="{4E369BF8-932C-4208-B317-32E4F80CA0DA}"/>
              </a:ext>
            </a:extLst>
          </p:cNvPr>
          <p:cNvSpPr>
            <a:spLocks noGrp="1"/>
          </p:cNvSpPr>
          <p:nvPr>
            <p:ph idx="1"/>
          </p:nvPr>
        </p:nvSpPr>
        <p:spPr>
          <a:xfrm>
            <a:off x="838200" y="1110006"/>
            <a:ext cx="10515600" cy="5595593"/>
          </a:xfrm>
        </p:spPr>
        <p:txBody>
          <a:bodyPr>
            <a:normAutofit/>
          </a:bodyPr>
          <a:lstStyle/>
          <a:p>
            <a:pPr marL="0" lvl="0" indent="0">
              <a:buNone/>
            </a:pPr>
            <a:r>
              <a:rPr lang="en-US" sz="3600" b="1" dirty="0"/>
              <a:t>Together because we belong together</a:t>
            </a:r>
            <a:r>
              <a:rPr lang="en-US" sz="3600" dirty="0"/>
              <a:t> Ephesians 2:19</a:t>
            </a:r>
          </a:p>
          <a:p>
            <a:pPr marL="0" lvl="0" indent="0">
              <a:buNone/>
            </a:pPr>
            <a:r>
              <a:rPr lang="en-US" sz="3600" b="1" dirty="0"/>
              <a:t>Family suggest we belong:</a:t>
            </a:r>
            <a:endParaRPr lang="en-US" sz="3600" dirty="0"/>
          </a:p>
          <a:p>
            <a:pPr marL="0" lvl="0" indent="0">
              <a:buNone/>
            </a:pPr>
            <a:r>
              <a:rPr lang="en-US" sz="3600" dirty="0"/>
              <a:t>Loving one another is proof John 13:34-35</a:t>
            </a:r>
          </a:p>
          <a:p>
            <a:pPr marL="0" lvl="0" indent="0">
              <a:buNone/>
            </a:pPr>
            <a:r>
              <a:rPr lang="en-US" sz="3600" dirty="0"/>
              <a:t>We are not isolated or alone Romans 12:4-5, </a:t>
            </a:r>
          </a:p>
          <a:p>
            <a:pPr marL="0" lvl="0" indent="0">
              <a:buNone/>
            </a:pPr>
            <a:r>
              <a:rPr lang="en-US" sz="3600" dirty="0"/>
              <a:t>Colossians 2:19, 1 Corinthians 12:25</a:t>
            </a:r>
          </a:p>
          <a:p>
            <a:pPr marL="0" lvl="0" indent="0">
              <a:buNone/>
            </a:pPr>
            <a:r>
              <a:rPr lang="en-US" sz="3600" dirty="0"/>
              <a:t>We sacrifice for one another 1 John 3:16</a:t>
            </a:r>
          </a:p>
          <a:p>
            <a:pPr marL="0" lvl="0" indent="0">
              <a:buNone/>
            </a:pPr>
            <a:r>
              <a:rPr lang="en-US" sz="3600" dirty="0"/>
              <a:t>Passive or participant Ephesians 4:16b</a:t>
            </a:r>
          </a:p>
          <a:p>
            <a:pPr marL="0" lvl="0" indent="0">
              <a:buNone/>
            </a:pPr>
            <a:r>
              <a:rPr lang="en-US" sz="3600" dirty="0"/>
              <a:t>Gifted to help one another 1 Corinthians 12:7</a:t>
            </a:r>
          </a:p>
          <a:p>
            <a:endParaRPr lang="en-US" dirty="0"/>
          </a:p>
        </p:txBody>
      </p:sp>
    </p:spTree>
    <p:extLst>
      <p:ext uri="{BB962C8B-B14F-4D97-AF65-F5344CB8AC3E}">
        <p14:creationId xmlns:p14="http://schemas.microsoft.com/office/powerpoint/2010/main" val="226229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3DD5-5416-4A8E-8F78-17B2732A60A9}"/>
              </a:ext>
            </a:extLst>
          </p:cNvPr>
          <p:cNvSpPr>
            <a:spLocks noGrp="1"/>
          </p:cNvSpPr>
          <p:nvPr>
            <p:ph type="title"/>
          </p:nvPr>
        </p:nvSpPr>
        <p:spPr>
          <a:xfrm>
            <a:off x="318052" y="-154023"/>
            <a:ext cx="10515600" cy="1325563"/>
          </a:xfrm>
        </p:spPr>
        <p:txBody>
          <a:bodyPr>
            <a:normAutofit/>
          </a:bodyPr>
          <a:lstStyle/>
          <a:p>
            <a:r>
              <a:rPr lang="en-US" sz="6000" b="1" dirty="0">
                <a:solidFill>
                  <a:schemeClr val="accent5">
                    <a:lumMod val="75000"/>
                  </a:schemeClr>
                </a:solidFill>
              </a:rPr>
              <a:t>Conclusion</a:t>
            </a:r>
          </a:p>
        </p:txBody>
      </p:sp>
      <p:sp>
        <p:nvSpPr>
          <p:cNvPr id="3" name="Content Placeholder 2">
            <a:extLst>
              <a:ext uri="{FF2B5EF4-FFF2-40B4-BE49-F238E27FC236}">
                <a16:creationId xmlns:a16="http://schemas.microsoft.com/office/drawing/2014/main" id="{4BF56BCA-F11A-4FDC-9E49-92B1A56530A5}"/>
              </a:ext>
            </a:extLst>
          </p:cNvPr>
          <p:cNvSpPr>
            <a:spLocks noGrp="1"/>
          </p:cNvSpPr>
          <p:nvPr>
            <p:ph idx="1"/>
          </p:nvPr>
        </p:nvSpPr>
        <p:spPr>
          <a:xfrm>
            <a:off x="318052" y="1003990"/>
            <a:ext cx="11873948" cy="4351338"/>
          </a:xfrm>
        </p:spPr>
        <p:txBody>
          <a:bodyPr>
            <a:noAutofit/>
          </a:bodyPr>
          <a:lstStyle/>
          <a:p>
            <a:pPr marL="0" indent="0">
              <a:buNone/>
            </a:pPr>
            <a:r>
              <a:rPr lang="en-US" sz="4400" dirty="0"/>
              <a:t>God has placed members in the body as it pleases Him!</a:t>
            </a:r>
          </a:p>
          <a:p>
            <a:pPr marL="0" indent="0">
              <a:buNone/>
            </a:pPr>
            <a:endParaRPr lang="en-US" sz="4400" dirty="0"/>
          </a:p>
          <a:p>
            <a:pPr marL="0" indent="0">
              <a:buNone/>
            </a:pPr>
            <a:r>
              <a:rPr lang="en-US" sz="4400" dirty="0"/>
              <a:t>What would make us think that we can do things any other way than God’s way?</a:t>
            </a:r>
          </a:p>
          <a:p>
            <a:pPr marL="0" indent="0">
              <a:buNone/>
            </a:pPr>
            <a:endParaRPr lang="en-US" sz="4400" dirty="0"/>
          </a:p>
          <a:p>
            <a:pPr marL="0" indent="0">
              <a:buNone/>
            </a:pPr>
            <a:r>
              <a:rPr lang="en-US" sz="4400" dirty="0"/>
              <a:t>Since we are so intricately connected by God’s design, doesn’t it make since that we would want one another to do well? </a:t>
            </a:r>
          </a:p>
        </p:txBody>
      </p:sp>
    </p:spTree>
    <p:extLst>
      <p:ext uri="{BB962C8B-B14F-4D97-AF65-F5344CB8AC3E}">
        <p14:creationId xmlns:p14="http://schemas.microsoft.com/office/powerpoint/2010/main" val="339764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347</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Scripture</vt:lpstr>
      <vt:lpstr>IN IT TOGETHER Ephesians 2:19b, 1 Timothy 3:15b </vt:lpstr>
      <vt:lpstr>Introduction</vt:lpstr>
      <vt:lpstr>God: the reason we’re together</vt:lpstr>
      <vt:lpstr>The realization of meaning &amp; function</vt:lpstr>
      <vt:lpstr>Together we belong</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Scripture</dc:title>
  <dc:creator>Randy Cole Sims Sr</dc:creator>
  <cp:lastModifiedBy>Randy Cole Sims Sr</cp:lastModifiedBy>
  <cp:revision>6</cp:revision>
  <dcterms:created xsi:type="dcterms:W3CDTF">2018-08-26T03:20:13Z</dcterms:created>
  <dcterms:modified xsi:type="dcterms:W3CDTF">2020-06-28T14:54:32Z</dcterms:modified>
</cp:coreProperties>
</file>